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D3292-035F-4F5F-B4B9-85E0A3F0909B}" type="datetimeFigureOut">
              <a:rPr lang="en-US" smtClean="0"/>
              <a:t>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9B4804-2039-4B2F-9551-1C43ECC9CE8E}" type="slidenum">
              <a:rPr lang="en-US" smtClean="0"/>
              <a:t>‹#›</a:t>
            </a:fld>
            <a:endParaRPr lang="en-US"/>
          </a:p>
        </p:txBody>
      </p:sp>
    </p:spTree>
    <p:extLst>
      <p:ext uri="{BB962C8B-B14F-4D97-AF65-F5344CB8AC3E}">
        <p14:creationId xmlns:p14="http://schemas.microsoft.com/office/powerpoint/2010/main" val="195878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50938" y="692150"/>
            <a:ext cx="4556125" cy="3416300"/>
          </a:xfrm>
          <a:ln/>
        </p:spPr>
      </p:sp>
      <p:sp>
        <p:nvSpPr>
          <p:cNvPr id="522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In 1902, the United Mine Workers went on strike to demand higher pay &amp; an eight-hour work day</a:t>
            </a:r>
          </a:p>
          <a:p>
            <a:r>
              <a:rPr lang="en-US" altLang="en-US" dirty="0"/>
              <a:t>(a) The anthracite coal</a:t>
            </a:r>
            <a:r>
              <a:rPr lang="en-US" altLang="en-US" sz="3000" dirty="0"/>
              <a:t> </a:t>
            </a:r>
            <a:r>
              <a:rPr lang="en-US" altLang="en-US" dirty="0"/>
              <a:t>strike</a:t>
            </a:r>
            <a:r>
              <a:rPr lang="en-US" altLang="en-US" sz="3000" dirty="0"/>
              <a:t> </a:t>
            </a:r>
            <a:r>
              <a:rPr lang="en-US" altLang="en-US" dirty="0"/>
              <a:t>lasted 11 months &amp; threatened the nation as winter approached </a:t>
            </a:r>
          </a:p>
          <a:p>
            <a:pPr>
              <a:lnSpc>
                <a:spcPct val="95000"/>
              </a:lnSpc>
              <a:spcBef>
                <a:spcPct val="10000"/>
              </a:spcBef>
            </a:pPr>
            <a:r>
              <a:rPr lang="en-US" altLang="en-US" dirty="0"/>
              <a:t>(b) </a:t>
            </a:r>
            <a:r>
              <a:rPr lang="en-US" altLang="en-US" sz="3900" dirty="0"/>
              <a:t>Unlike the Gilded Age presidents, TR did not side with the owners &amp; break up the strike</a:t>
            </a:r>
          </a:p>
          <a:p>
            <a:pPr>
              <a:lnSpc>
                <a:spcPct val="95000"/>
              </a:lnSpc>
              <a:spcBef>
                <a:spcPct val="10000"/>
              </a:spcBef>
            </a:pPr>
            <a:r>
              <a:rPr lang="en-US" altLang="en-US" sz="3900" dirty="0"/>
              <a:t>(c) TR forced both sides to arbitrate or face gov’t seizure of the coal mine</a:t>
            </a:r>
          </a:p>
          <a:p>
            <a:pPr marL="0" lvl="1">
              <a:lnSpc>
                <a:spcPct val="95000"/>
              </a:lnSpc>
              <a:spcBef>
                <a:spcPct val="10000"/>
              </a:spcBef>
            </a:pPr>
            <a:r>
              <a:rPr lang="en-US" altLang="en-US" sz="3900" dirty="0"/>
              <a:t>(d) </a:t>
            </a:r>
            <a:r>
              <a:rPr lang="en-US" altLang="en-US" dirty="0"/>
              <a:t>The result was a “square deal” for labor (higher wages) &amp; owners (no</a:t>
            </a:r>
            <a:r>
              <a:rPr lang="en-US" altLang="en-US" sz="1000" dirty="0"/>
              <a:t> </a:t>
            </a:r>
            <a:r>
              <a:rPr lang="en-US" altLang="en-US" dirty="0"/>
              <a:t>formal</a:t>
            </a:r>
            <a:r>
              <a:rPr lang="en-US" altLang="en-US" sz="1000" dirty="0"/>
              <a:t> </a:t>
            </a:r>
            <a:r>
              <a:rPr lang="en-US" altLang="en-US" dirty="0"/>
              <a:t>recognition</a:t>
            </a:r>
            <a:r>
              <a:rPr lang="en-US" altLang="en-US" sz="1000" dirty="0"/>
              <a:t> </a:t>
            </a:r>
            <a:r>
              <a:rPr lang="en-US" altLang="en-US" dirty="0"/>
              <a:t>of</a:t>
            </a:r>
            <a:r>
              <a:rPr lang="en-US" altLang="en-US" sz="1000" dirty="0"/>
              <a:t> </a:t>
            </a:r>
            <a:r>
              <a:rPr lang="en-US" altLang="en-US" dirty="0"/>
              <a:t>the</a:t>
            </a:r>
            <a:r>
              <a:rPr lang="en-US" altLang="en-US" sz="900" dirty="0"/>
              <a:t> </a:t>
            </a:r>
            <a:r>
              <a:rPr lang="en-US" altLang="en-US" dirty="0"/>
              <a:t>union)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ct val="95000"/>
              </a:lnSpc>
              <a:spcBef>
                <a:spcPct val="15000"/>
              </a:spcBef>
            </a:pPr>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50938" y="692150"/>
            <a:ext cx="4556125" cy="3416300"/>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ct val="95000"/>
              </a:lnSpc>
              <a:spcBef>
                <a:spcPct val="15000"/>
              </a:spcBef>
            </a:pPr>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50938" y="692150"/>
            <a:ext cx="4556125" cy="3416300"/>
          </a:xfrm>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a:t>Time video: How the Fed Works</a:t>
            </a:r>
          </a:p>
          <a:p>
            <a:r>
              <a:rPr lang="en-US" altLang="en-US"/>
              <a:t>http://www.tme.com/time/video/player/0,32068,57544286001_1948059,00.html </a:t>
            </a:r>
          </a:p>
          <a:p>
            <a:endParaRPr lang="en-US" altLang="en-US"/>
          </a:p>
          <a:p>
            <a:endParaRPr lang="en-US" altLang="en-US"/>
          </a:p>
          <a:p>
            <a:r>
              <a:rPr lang="en-US" altLang="en-US"/>
              <a:t>St. Louis Fed video: In plain English </a:t>
            </a:r>
          </a:p>
          <a:p>
            <a:r>
              <a:rPr lang="en-US" altLang="en-US"/>
              <a:t>http://www.stlouisfed.org/education_resources/inplainenglishvideo.cfm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50938" y="692150"/>
            <a:ext cx="4556125" cy="3416300"/>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kumimoji="1"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E80C5D-C7FB-41FD-B0B0-D998C6A63F27}"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D4CC-CC81-4B20-A727-5F8D13C2AB84}" type="slidenum">
              <a:rPr lang="en-US" smtClean="0"/>
              <a:t>‹#›</a:t>
            </a:fld>
            <a:endParaRPr lang="en-US"/>
          </a:p>
        </p:txBody>
      </p:sp>
    </p:spTree>
    <p:extLst>
      <p:ext uri="{BB962C8B-B14F-4D97-AF65-F5344CB8AC3E}">
        <p14:creationId xmlns:p14="http://schemas.microsoft.com/office/powerpoint/2010/main" val="108836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E80C5D-C7FB-41FD-B0B0-D998C6A63F27}"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D4CC-CC81-4B20-A727-5F8D13C2AB84}" type="slidenum">
              <a:rPr lang="en-US" smtClean="0"/>
              <a:t>‹#›</a:t>
            </a:fld>
            <a:endParaRPr lang="en-US"/>
          </a:p>
        </p:txBody>
      </p:sp>
    </p:spTree>
    <p:extLst>
      <p:ext uri="{BB962C8B-B14F-4D97-AF65-F5344CB8AC3E}">
        <p14:creationId xmlns:p14="http://schemas.microsoft.com/office/powerpoint/2010/main" val="415657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E80C5D-C7FB-41FD-B0B0-D998C6A63F27}"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D4CC-CC81-4B20-A727-5F8D13C2AB84}" type="slidenum">
              <a:rPr lang="en-US" smtClean="0"/>
              <a:t>‹#›</a:t>
            </a:fld>
            <a:endParaRPr lang="en-US"/>
          </a:p>
        </p:txBody>
      </p:sp>
    </p:spTree>
    <p:extLst>
      <p:ext uri="{BB962C8B-B14F-4D97-AF65-F5344CB8AC3E}">
        <p14:creationId xmlns:p14="http://schemas.microsoft.com/office/powerpoint/2010/main" val="21102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E80C5D-C7FB-41FD-B0B0-D998C6A63F27}"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D4CC-CC81-4B20-A727-5F8D13C2AB84}" type="slidenum">
              <a:rPr lang="en-US" smtClean="0"/>
              <a:t>‹#›</a:t>
            </a:fld>
            <a:endParaRPr lang="en-US"/>
          </a:p>
        </p:txBody>
      </p:sp>
    </p:spTree>
    <p:extLst>
      <p:ext uri="{BB962C8B-B14F-4D97-AF65-F5344CB8AC3E}">
        <p14:creationId xmlns:p14="http://schemas.microsoft.com/office/powerpoint/2010/main" val="411329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E80C5D-C7FB-41FD-B0B0-D998C6A63F27}"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D4CC-CC81-4B20-A727-5F8D13C2AB84}" type="slidenum">
              <a:rPr lang="en-US" smtClean="0"/>
              <a:t>‹#›</a:t>
            </a:fld>
            <a:endParaRPr lang="en-US"/>
          </a:p>
        </p:txBody>
      </p:sp>
    </p:spTree>
    <p:extLst>
      <p:ext uri="{BB962C8B-B14F-4D97-AF65-F5344CB8AC3E}">
        <p14:creationId xmlns:p14="http://schemas.microsoft.com/office/powerpoint/2010/main" val="40365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E80C5D-C7FB-41FD-B0B0-D998C6A63F27}"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6D4CC-CC81-4B20-A727-5F8D13C2AB84}" type="slidenum">
              <a:rPr lang="en-US" smtClean="0"/>
              <a:t>‹#›</a:t>
            </a:fld>
            <a:endParaRPr lang="en-US"/>
          </a:p>
        </p:txBody>
      </p:sp>
    </p:spTree>
    <p:extLst>
      <p:ext uri="{BB962C8B-B14F-4D97-AF65-F5344CB8AC3E}">
        <p14:creationId xmlns:p14="http://schemas.microsoft.com/office/powerpoint/2010/main" val="198994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E80C5D-C7FB-41FD-B0B0-D998C6A63F27}" type="datetimeFigureOut">
              <a:rPr lang="en-US" smtClean="0"/>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6D4CC-CC81-4B20-A727-5F8D13C2AB84}" type="slidenum">
              <a:rPr lang="en-US" smtClean="0"/>
              <a:t>‹#›</a:t>
            </a:fld>
            <a:endParaRPr lang="en-US"/>
          </a:p>
        </p:txBody>
      </p:sp>
    </p:spTree>
    <p:extLst>
      <p:ext uri="{BB962C8B-B14F-4D97-AF65-F5344CB8AC3E}">
        <p14:creationId xmlns:p14="http://schemas.microsoft.com/office/powerpoint/2010/main" val="112837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E80C5D-C7FB-41FD-B0B0-D998C6A63F27}" type="datetimeFigureOut">
              <a:rPr lang="en-US" smtClean="0"/>
              <a:t>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6D4CC-CC81-4B20-A727-5F8D13C2AB84}" type="slidenum">
              <a:rPr lang="en-US" smtClean="0"/>
              <a:t>‹#›</a:t>
            </a:fld>
            <a:endParaRPr lang="en-US"/>
          </a:p>
        </p:txBody>
      </p:sp>
    </p:spTree>
    <p:extLst>
      <p:ext uri="{BB962C8B-B14F-4D97-AF65-F5344CB8AC3E}">
        <p14:creationId xmlns:p14="http://schemas.microsoft.com/office/powerpoint/2010/main" val="101078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80C5D-C7FB-41FD-B0B0-D998C6A63F27}" type="datetimeFigureOut">
              <a:rPr lang="en-US" smtClean="0"/>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6D4CC-CC81-4B20-A727-5F8D13C2AB84}" type="slidenum">
              <a:rPr lang="en-US" smtClean="0"/>
              <a:t>‹#›</a:t>
            </a:fld>
            <a:endParaRPr lang="en-US"/>
          </a:p>
        </p:txBody>
      </p:sp>
    </p:spTree>
    <p:extLst>
      <p:ext uri="{BB962C8B-B14F-4D97-AF65-F5344CB8AC3E}">
        <p14:creationId xmlns:p14="http://schemas.microsoft.com/office/powerpoint/2010/main" val="181353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E80C5D-C7FB-41FD-B0B0-D998C6A63F27}"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6D4CC-CC81-4B20-A727-5F8D13C2AB84}" type="slidenum">
              <a:rPr lang="en-US" smtClean="0"/>
              <a:t>‹#›</a:t>
            </a:fld>
            <a:endParaRPr lang="en-US"/>
          </a:p>
        </p:txBody>
      </p:sp>
    </p:spTree>
    <p:extLst>
      <p:ext uri="{BB962C8B-B14F-4D97-AF65-F5344CB8AC3E}">
        <p14:creationId xmlns:p14="http://schemas.microsoft.com/office/powerpoint/2010/main" val="139711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E80C5D-C7FB-41FD-B0B0-D998C6A63F27}"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6D4CC-CC81-4B20-A727-5F8D13C2AB84}" type="slidenum">
              <a:rPr lang="en-US" smtClean="0"/>
              <a:t>‹#›</a:t>
            </a:fld>
            <a:endParaRPr lang="en-US"/>
          </a:p>
        </p:txBody>
      </p:sp>
    </p:spTree>
    <p:extLst>
      <p:ext uri="{BB962C8B-B14F-4D97-AF65-F5344CB8AC3E}">
        <p14:creationId xmlns:p14="http://schemas.microsoft.com/office/powerpoint/2010/main" val="282115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80C5D-C7FB-41FD-B0B0-D998C6A63F27}" type="datetimeFigureOut">
              <a:rPr lang="en-US" smtClean="0"/>
              <a:t>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6D4CC-CC81-4B20-A727-5F8D13C2AB84}" type="slidenum">
              <a:rPr lang="en-US" smtClean="0"/>
              <a:t>‹#›</a:t>
            </a:fld>
            <a:endParaRPr lang="en-US"/>
          </a:p>
        </p:txBody>
      </p:sp>
    </p:spTree>
    <p:extLst>
      <p:ext uri="{BB962C8B-B14F-4D97-AF65-F5344CB8AC3E}">
        <p14:creationId xmlns:p14="http://schemas.microsoft.com/office/powerpoint/2010/main" val="623748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youtube.com/watch?v=pENWP8r1-7M"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stlouisfed.org/education_resources/inplainenglishvideo.cfm" TargetMode="External"/><Relationship Id="rId5" Type="http://schemas.openxmlformats.org/officeDocument/2006/relationships/hyperlink" Target="http://www.tme.com/time/video/player/0,32068,57544286001_1948059,00.html" TargetMode="Externa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upload.wikimedia.org/wikipedia/en/e/e4/1900a.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TvZP93XqyTw"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a:t>
            </a:r>
            <a:r>
              <a:rPr lang="en-US"/>
              <a:t>Progressive Presidents</a:t>
            </a:r>
          </a:p>
        </p:txBody>
      </p:sp>
    </p:spTree>
    <p:extLst>
      <p:ext uri="{BB962C8B-B14F-4D97-AF65-F5344CB8AC3E}">
        <p14:creationId xmlns:p14="http://schemas.microsoft.com/office/powerpoint/2010/main" val="3036499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ChangeArrowheads="1"/>
          </p:cNvSpPr>
          <p:nvPr/>
        </p:nvSpPr>
        <p:spPr bwMode="auto">
          <a:xfrm>
            <a:off x="152400" y="76200"/>
            <a:ext cx="8763000" cy="890588"/>
          </a:xfrm>
          <a:prstGeom prst="rect">
            <a:avLst/>
          </a:prstGeom>
          <a:solidFill>
            <a:srgbClr val="CC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During the Gilded Age, corporations clear-cut forests and exploited America’s natural resources</a:t>
            </a:r>
          </a:p>
        </p:txBody>
      </p:sp>
      <p:pic>
        <p:nvPicPr>
          <p:cNvPr id="27651" name="Picture 2" descr="http://www.bentoncountymuseum.org/exhibitions/30/1984_logging_pho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1066800"/>
            <a:ext cx="8042275"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288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3" descr="DIVI723349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857375"/>
            <a:ext cx="7648575" cy="4924425"/>
          </a:xfrm>
          <a:noFill/>
          <a:extLst>
            <a:ext uri="{91240B29-F687-4F45-9708-019B960494DF}">
              <a14:hiddenLine xmlns:a14="http://schemas.microsoft.com/office/drawing/2010/main" w="38100">
                <a:solidFill>
                  <a:srgbClr val="000000"/>
                </a:solidFill>
                <a:miter lim="800000"/>
                <a:headEnd/>
                <a:tailEnd/>
              </a14:hiddenLine>
            </a:ext>
          </a:extLst>
        </p:spPr>
      </p:pic>
      <p:pic>
        <p:nvPicPr>
          <p:cNvPr id="28675" name="Picture 4" descr="DIVI72334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610225"/>
            <a:ext cx="21336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8676" name="Rectangle 2"/>
          <p:cNvSpPr>
            <a:spLocks noChangeArrowheads="1"/>
          </p:cNvSpPr>
          <p:nvPr/>
        </p:nvSpPr>
        <p:spPr bwMode="auto">
          <a:xfrm>
            <a:off x="228600" y="76200"/>
            <a:ext cx="4114800" cy="1668463"/>
          </a:xfrm>
          <a:prstGeom prst="rect">
            <a:avLst/>
          </a:prstGeom>
          <a:solidFill>
            <a:srgbClr val="FFCCFF"/>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Theodore Roosevelt began the first national environmental conservation program</a:t>
            </a:r>
          </a:p>
        </p:txBody>
      </p:sp>
      <p:sp>
        <p:nvSpPr>
          <p:cNvPr id="28677" name="Rectangle 3"/>
          <p:cNvSpPr>
            <a:spLocks noChangeArrowheads="1"/>
          </p:cNvSpPr>
          <p:nvPr/>
        </p:nvSpPr>
        <p:spPr bwMode="auto">
          <a:xfrm>
            <a:off x="4495800" y="76200"/>
            <a:ext cx="4343400" cy="1668463"/>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The government protected 195 million acres of land as national parks or forests </a:t>
            </a:r>
          </a:p>
        </p:txBody>
      </p:sp>
    </p:spTree>
    <p:extLst>
      <p:ext uri="{BB962C8B-B14F-4D97-AF65-F5344CB8AC3E}">
        <p14:creationId xmlns:p14="http://schemas.microsoft.com/office/powerpoint/2010/main" val="2635687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ttp://1.bp.blogspot.com/_OU3M-O9RXc8/TJorE595kJI/AAAAAAAAAEU/O1gap0d84Pc/s1600/t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8275"/>
            <a:ext cx="416718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http://media.smithsonianmag.com/images/lifelist-grand-canyon-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3632200"/>
            <a:ext cx="8815387"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8" descr="http://3.bp.blogspot.com/-j9Ed6_uQhtA/TkGeOCp0rII/AAAAAAAACBA/9_0sSiEAUlk/s1600/grand+tetons+national+park+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778000"/>
            <a:ext cx="4572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a:spLocks noChangeArrowheads="1"/>
          </p:cNvSpPr>
          <p:nvPr/>
        </p:nvSpPr>
        <p:spPr bwMode="auto">
          <a:xfrm>
            <a:off x="4419600" y="168275"/>
            <a:ext cx="4572000" cy="1508125"/>
          </a:xfrm>
          <a:prstGeom prst="rect">
            <a:avLst/>
          </a:prstGeom>
          <a:solidFill>
            <a:srgbClr val="CC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5000"/>
              </a:lnSpc>
              <a:spcBef>
                <a:spcPct val="0"/>
              </a:spcBef>
              <a:buClrTx/>
              <a:buFontTx/>
              <a:buNone/>
            </a:pPr>
            <a:r>
              <a:rPr kumimoji="0" lang="en-US" altLang="en-US" sz="3200">
                <a:latin typeface="Calibri" pitchFamily="34" charset="0"/>
              </a:rPr>
              <a:t>The Reclamation Service placed natural resources (oil, trees, coal) under federal protection</a:t>
            </a:r>
          </a:p>
        </p:txBody>
      </p:sp>
    </p:spTree>
    <p:extLst>
      <p:ext uri="{BB962C8B-B14F-4D97-AF65-F5344CB8AC3E}">
        <p14:creationId xmlns:p14="http://schemas.microsoft.com/office/powerpoint/2010/main" val="3338214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a:p>
        </p:txBody>
      </p:sp>
      <p:sp>
        <p:nvSpPr>
          <p:cNvPr id="30723" name="Content Placeholder 2"/>
          <p:cNvSpPr>
            <a:spLocks noGrp="1"/>
          </p:cNvSpPr>
          <p:nvPr>
            <p:ph idx="1"/>
          </p:nvPr>
        </p:nvSpPr>
        <p:spPr/>
        <p:txBody>
          <a:bodyPr/>
          <a:lstStyle/>
          <a:p>
            <a:endParaRPr lang="en-US" altLang="en-US"/>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0725" name="TextBox 4"/>
          <p:cNvSpPr txBox="1">
            <a:spLocks noChangeArrowheads="1"/>
          </p:cNvSpPr>
          <p:nvPr/>
        </p:nvSpPr>
        <p:spPr bwMode="auto">
          <a:xfrm>
            <a:off x="0" y="47625"/>
            <a:ext cx="5715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kumimoji="0" lang="en-US" altLang="en-US" sz="3200">
                <a:solidFill>
                  <a:schemeClr val="bg1"/>
                </a:solidFill>
                <a:latin typeface="Rockwell Extra Bold" pitchFamily="18" charset="0"/>
              </a:rPr>
              <a:t>3 C’s:  </a:t>
            </a:r>
          </a:p>
          <a:p>
            <a:pPr>
              <a:spcBef>
                <a:spcPct val="0"/>
              </a:spcBef>
              <a:buClrTx/>
              <a:buFontTx/>
              <a:buNone/>
            </a:pPr>
            <a:r>
              <a:rPr kumimoji="0" lang="en-US" altLang="en-US" sz="3200">
                <a:solidFill>
                  <a:schemeClr val="bg1"/>
                </a:solidFill>
                <a:latin typeface="Rockwell Extra Bold" pitchFamily="18" charset="0"/>
              </a:rPr>
              <a:t>Consumer protection,</a:t>
            </a:r>
          </a:p>
          <a:p>
            <a:pPr>
              <a:spcBef>
                <a:spcPct val="0"/>
              </a:spcBef>
              <a:buClrTx/>
              <a:buFontTx/>
              <a:buNone/>
            </a:pPr>
            <a:r>
              <a:rPr kumimoji="0" lang="en-US" altLang="en-US" sz="3200">
                <a:solidFill>
                  <a:schemeClr val="bg1"/>
                </a:solidFill>
                <a:latin typeface="Rockwell Extra Bold" pitchFamily="18" charset="0"/>
              </a:rPr>
              <a:t>Control of Corporations,</a:t>
            </a:r>
          </a:p>
          <a:p>
            <a:pPr>
              <a:spcBef>
                <a:spcPct val="0"/>
              </a:spcBef>
              <a:buClrTx/>
              <a:buFontTx/>
              <a:buNone/>
            </a:pPr>
            <a:r>
              <a:rPr kumimoji="0" lang="en-US" altLang="en-US" sz="3200">
                <a:solidFill>
                  <a:schemeClr val="bg1"/>
                </a:solidFill>
                <a:latin typeface="Rockwell Extra Bold" pitchFamily="18" charset="0"/>
              </a:rPr>
              <a:t>Conservation</a:t>
            </a:r>
          </a:p>
          <a:p>
            <a:pPr>
              <a:spcBef>
                <a:spcPct val="0"/>
              </a:spcBef>
              <a:buClrTx/>
              <a:buFontTx/>
              <a:buNone/>
            </a:pPr>
            <a:endParaRPr kumimoji="0" lang="en-US" altLang="en-US" sz="3200">
              <a:solidFill>
                <a:schemeClr val="bg1"/>
              </a:solidFill>
              <a:latin typeface="Rockwell Extra Bold" pitchFamily="18" charset="0"/>
            </a:endParaRPr>
          </a:p>
        </p:txBody>
      </p:sp>
    </p:spTree>
    <p:extLst>
      <p:ext uri="{BB962C8B-B14F-4D97-AF65-F5344CB8AC3E}">
        <p14:creationId xmlns:p14="http://schemas.microsoft.com/office/powerpoint/2010/main" val="3990223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http://www.socialwelfarehistory.com/wp/wp-content/uploads/2011/01/threequarter-Rooseve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075" y="152400"/>
            <a:ext cx="3946525"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52400" y="1212850"/>
            <a:ext cx="4724400" cy="1189038"/>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Roosevelt’s presidency from 1901 to 1909 changed the United States</a:t>
            </a:r>
          </a:p>
        </p:txBody>
      </p:sp>
      <p:sp>
        <p:nvSpPr>
          <p:cNvPr id="6" name="Rectangle 5"/>
          <p:cNvSpPr/>
          <p:nvPr/>
        </p:nvSpPr>
        <p:spPr>
          <a:xfrm>
            <a:off x="152400" y="2573338"/>
            <a:ext cx="4724400" cy="2071687"/>
          </a:xfrm>
          <a:prstGeom prst="rect">
            <a:avLst/>
          </a:prstGeom>
          <a:solidFill>
            <a:schemeClr val="tx2">
              <a:lumMod val="20000"/>
              <a:lumOff val="80000"/>
            </a:schemeClr>
          </a:solidFill>
          <a:ln>
            <a:solidFill>
              <a:schemeClr val="tx1"/>
            </a:solidFill>
          </a:ln>
        </p:spPr>
        <p:txBody>
          <a:bodyPr>
            <a:spAutoFit/>
          </a:bodyPr>
          <a:lstStyle/>
          <a:p>
            <a:pPr marL="0" lvl="1" algn="ctr">
              <a:lnSpc>
                <a:spcPct val="80000"/>
              </a:lnSpc>
              <a:defRPr/>
            </a:pPr>
            <a:r>
              <a:rPr lang="en-US" sz="3200" dirty="0">
                <a:latin typeface="Calibri" pitchFamily="34" charset="0"/>
              </a:rPr>
              <a:t>First time, the government assumed responsibility for the welfare of all citizens, regulated big business, and protected the environment</a:t>
            </a:r>
          </a:p>
        </p:txBody>
      </p:sp>
      <p:sp>
        <p:nvSpPr>
          <p:cNvPr id="7" name="Rectangle 6"/>
          <p:cNvSpPr>
            <a:spLocks noChangeArrowheads="1"/>
          </p:cNvSpPr>
          <p:nvPr/>
        </p:nvSpPr>
        <p:spPr bwMode="auto">
          <a:xfrm>
            <a:off x="152400" y="4770438"/>
            <a:ext cx="4724400" cy="2011362"/>
          </a:xfrm>
          <a:prstGeom prst="rect">
            <a:avLst/>
          </a:prstGeom>
          <a:solidFill>
            <a:srgbClr val="DDDDDD"/>
          </a:solidFill>
          <a:ln w="9525">
            <a:solidFill>
              <a:schemeClr val="tx1"/>
            </a:solidFill>
            <a:miter lim="800000"/>
            <a:headEnd/>
            <a:tailEnd/>
          </a:ln>
        </p:spPr>
        <p:txBody>
          <a:bodyPr>
            <a:spAutoFit/>
          </a:bodyPr>
          <a:lstStyle>
            <a:lvl1pPr marL="342900" indent="-342900">
              <a:spcBef>
                <a:spcPct val="20000"/>
              </a:spcBef>
              <a:buClr>
                <a:schemeClr val="accent1"/>
              </a:buClr>
              <a:buFont typeface="Arial" charset="0"/>
              <a:buChar char="■"/>
              <a:defRPr kumimoji="1" sz="4000">
                <a:solidFill>
                  <a:schemeClr val="tx1"/>
                </a:solidFill>
                <a:latin typeface="Arial" charset="0"/>
              </a:defRPr>
            </a:lvl1pPr>
            <a:lvl2pPr>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marL="0" lvl="1" algn="ctr">
              <a:lnSpc>
                <a:spcPct val="80000"/>
              </a:lnSpc>
              <a:spcBef>
                <a:spcPct val="0"/>
              </a:spcBef>
              <a:buFontTx/>
              <a:buNone/>
            </a:pPr>
            <a:r>
              <a:rPr kumimoji="0" lang="en-US" altLang="en-US" sz="3200">
                <a:latin typeface="Calibri" pitchFamily="34" charset="0"/>
              </a:rPr>
              <a:t>His foreign policy helped increase American influence in the world </a:t>
            </a:r>
            <a:br>
              <a:rPr kumimoji="0" lang="en-US" altLang="en-US" sz="3200">
                <a:latin typeface="Calibri" pitchFamily="34" charset="0"/>
              </a:rPr>
            </a:br>
            <a:r>
              <a:rPr kumimoji="0" lang="en-US" altLang="en-US" sz="3200">
                <a:latin typeface="Calibri" pitchFamily="34" charset="0"/>
              </a:rPr>
              <a:t>and led to the construction of the Panama Canal</a:t>
            </a:r>
          </a:p>
        </p:txBody>
      </p:sp>
      <p:sp>
        <p:nvSpPr>
          <p:cNvPr id="10" name="TextBox 9"/>
          <p:cNvSpPr txBox="1">
            <a:spLocks noChangeArrowheads="1"/>
          </p:cNvSpPr>
          <p:nvPr/>
        </p:nvSpPr>
        <p:spPr bwMode="auto">
          <a:xfrm>
            <a:off x="5105400" y="5392738"/>
            <a:ext cx="39465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5000"/>
              </a:lnSpc>
              <a:spcBef>
                <a:spcPct val="0"/>
              </a:spcBef>
              <a:buClrTx/>
              <a:buFontTx/>
              <a:buNone/>
            </a:pPr>
            <a:r>
              <a:rPr kumimoji="0" lang="en-US" altLang="en-US" sz="2600" b="1">
                <a:solidFill>
                  <a:schemeClr val="bg1"/>
                </a:solidFill>
                <a:latin typeface="Calibri" pitchFamily="34" charset="0"/>
              </a:rPr>
              <a:t> </a:t>
            </a:r>
          </a:p>
        </p:txBody>
      </p:sp>
      <p:sp>
        <p:nvSpPr>
          <p:cNvPr id="31751" name="Rectangle 11"/>
          <p:cNvSpPr>
            <a:spLocks noChangeArrowheads="1"/>
          </p:cNvSpPr>
          <p:nvPr/>
        </p:nvSpPr>
        <p:spPr bwMode="auto">
          <a:xfrm>
            <a:off x="152400" y="152400"/>
            <a:ext cx="4724400" cy="890588"/>
          </a:xfrm>
          <a:prstGeom prst="rect">
            <a:avLst/>
          </a:prstGeom>
          <a:solidFill>
            <a:srgbClr val="99FF66"/>
          </a:solidFill>
          <a:ln w="9525">
            <a:solidFill>
              <a:schemeClr val="tx1"/>
            </a:solidFill>
            <a:miter lim="800000"/>
            <a:headEnd/>
            <a:tailEnd/>
          </a:ln>
        </p:spPr>
        <p:txBody>
          <a:bodyPr>
            <a:spAutoFit/>
          </a:bodyPr>
          <a:lstStyle>
            <a:lvl1pPr marL="342900" indent="-342900">
              <a:spcBef>
                <a:spcPct val="20000"/>
              </a:spcBef>
              <a:buClr>
                <a:schemeClr val="accent1"/>
              </a:buClr>
              <a:buFont typeface="Arial" charset="0"/>
              <a:buChar char="■"/>
              <a:defRPr kumimoji="1" sz="4000">
                <a:solidFill>
                  <a:schemeClr val="tx1"/>
                </a:solidFill>
                <a:latin typeface="Arial" charset="0"/>
              </a:defRPr>
            </a:lvl1pPr>
            <a:lvl2pPr>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marL="0" lvl="1" algn="ctr">
              <a:lnSpc>
                <a:spcPct val="80000"/>
              </a:lnSpc>
              <a:spcBef>
                <a:spcPct val="0"/>
              </a:spcBef>
              <a:buFontTx/>
              <a:buNone/>
            </a:pPr>
            <a:r>
              <a:rPr kumimoji="0" lang="en-US" altLang="en-US" sz="3200">
                <a:latin typeface="Calibri" pitchFamily="34" charset="0"/>
              </a:rPr>
              <a:t>In 1908, TR decided not to run for a third term</a:t>
            </a:r>
          </a:p>
        </p:txBody>
      </p:sp>
    </p:spTree>
    <p:extLst>
      <p:ext uri="{BB962C8B-B14F-4D97-AF65-F5344CB8AC3E}">
        <p14:creationId xmlns:p14="http://schemas.microsoft.com/office/powerpoint/2010/main" val="1723359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20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ChangeArrowheads="1"/>
          </p:cNvSpPr>
          <p:nvPr/>
        </p:nvSpPr>
        <p:spPr bwMode="auto">
          <a:xfrm>
            <a:off x="152400" y="152400"/>
            <a:ext cx="8763000" cy="1284288"/>
          </a:xfrm>
          <a:prstGeom prst="rect">
            <a:avLst/>
          </a:prstGeom>
          <a:solidFill>
            <a:srgbClr val="99FF66"/>
          </a:solidFill>
          <a:ln w="9525">
            <a:solidFill>
              <a:schemeClr val="tx1"/>
            </a:solidFill>
            <a:miter lim="800000"/>
            <a:headEnd/>
            <a:tailEnd/>
          </a:ln>
        </p:spPr>
        <p:txBody>
          <a:bodyPr>
            <a:spAutoFit/>
          </a:bodyPr>
          <a:lstStyle>
            <a:lvl1pPr marL="342900" indent="-342900">
              <a:spcBef>
                <a:spcPct val="20000"/>
              </a:spcBef>
              <a:buClr>
                <a:schemeClr val="accent1"/>
              </a:buClr>
              <a:buFont typeface="Arial" charset="0"/>
              <a:buChar char="■"/>
              <a:defRPr kumimoji="1" sz="4000">
                <a:solidFill>
                  <a:schemeClr val="tx1"/>
                </a:solidFill>
                <a:latin typeface="Arial" charset="0"/>
              </a:defRPr>
            </a:lvl1pPr>
            <a:lvl2pPr>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marL="0" lvl="1" algn="ctr">
              <a:lnSpc>
                <a:spcPct val="80000"/>
              </a:lnSpc>
              <a:spcBef>
                <a:spcPct val="0"/>
              </a:spcBef>
              <a:buFontTx/>
              <a:buNone/>
            </a:pPr>
            <a:r>
              <a:rPr kumimoji="0" lang="en-US" altLang="en-US" sz="3200" dirty="0">
                <a:latin typeface="Calibri" pitchFamily="34" charset="0"/>
              </a:rPr>
              <a:t>When Theodore Roosevelt did not to run for a third term in 1908, he helped </a:t>
            </a:r>
            <a:r>
              <a:rPr kumimoji="0" lang="en-US" altLang="en-US" sz="3200" dirty="0">
                <a:latin typeface="Calibri" pitchFamily="34" charset="0"/>
                <a:hlinkClick r:id="rId2"/>
              </a:rPr>
              <a:t>William Howard Taft </a:t>
            </a:r>
            <a:r>
              <a:rPr kumimoji="0" lang="en-US" altLang="en-US" sz="3200" dirty="0">
                <a:latin typeface="Calibri" pitchFamily="34" charset="0"/>
              </a:rPr>
              <a:t>win the presidency to continue his progressive agenda</a:t>
            </a:r>
          </a:p>
        </p:txBody>
      </p:sp>
      <p:pic>
        <p:nvPicPr>
          <p:cNvPr id="32771" name="Picture 2" descr="http://www.theodore-roosevelt.com/images/pucktoons/pucktoon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93838"/>
            <a:ext cx="4381500"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http://livedoor.blogimg.jp/hamusoku/imgs/4/4/4470cc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925" y="1493838"/>
            <a:ext cx="41814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179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ltLang="en-US"/>
          </a:p>
        </p:txBody>
      </p:sp>
      <p:sp>
        <p:nvSpPr>
          <p:cNvPr id="33795" name="Content Placeholder 2"/>
          <p:cNvSpPr>
            <a:spLocks noGrp="1"/>
          </p:cNvSpPr>
          <p:nvPr>
            <p:ph idx="1"/>
          </p:nvPr>
        </p:nvSpPr>
        <p:spPr/>
        <p:txBody>
          <a:bodyPr/>
          <a:lstStyle/>
          <a:p>
            <a:endParaRPr lang="en-US" altLang="en-US"/>
          </a:p>
        </p:txBody>
      </p:sp>
      <p:pic>
        <p:nvPicPr>
          <p:cNvPr id="337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20188" cy="684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694992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ChangeArrowheads="1"/>
          </p:cNvSpPr>
          <p:nvPr/>
        </p:nvSpPr>
        <p:spPr bwMode="auto">
          <a:xfrm>
            <a:off x="152400" y="152400"/>
            <a:ext cx="8839200" cy="496888"/>
          </a:xfrm>
          <a:prstGeom prst="rect">
            <a:avLst/>
          </a:prstGeom>
          <a:solidFill>
            <a:srgbClr val="FFCCFF"/>
          </a:solidFill>
          <a:ln w="9525">
            <a:solidFill>
              <a:schemeClr val="tx1"/>
            </a:solidFill>
            <a:miter lim="800000"/>
            <a:headEnd/>
            <a:tailEnd/>
          </a:ln>
        </p:spPr>
        <p:txBody>
          <a:bodyPr>
            <a:spAutoFit/>
          </a:bodyPr>
          <a:lstStyle>
            <a:lvl1pPr marL="342900" indent="-342900">
              <a:spcBef>
                <a:spcPct val="20000"/>
              </a:spcBef>
              <a:buClr>
                <a:schemeClr val="accent1"/>
              </a:buClr>
              <a:buFont typeface="Arial" charset="0"/>
              <a:buChar char="■"/>
              <a:defRPr kumimoji="1" sz="4000">
                <a:solidFill>
                  <a:schemeClr val="tx1"/>
                </a:solidFill>
                <a:latin typeface="Arial" charset="0"/>
              </a:defRPr>
            </a:lvl1pPr>
            <a:lvl2pPr>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marL="0" lvl="1" algn="ctr">
              <a:lnSpc>
                <a:spcPct val="80000"/>
              </a:lnSpc>
              <a:spcBef>
                <a:spcPct val="0"/>
              </a:spcBef>
              <a:buFontTx/>
              <a:buNone/>
            </a:pPr>
            <a:r>
              <a:rPr kumimoji="0" lang="en-US" altLang="en-US" sz="3200">
                <a:latin typeface="Calibri" pitchFamily="34" charset="0"/>
              </a:rPr>
              <a:t>Like TR, Taft pushed for progressive reforms </a:t>
            </a:r>
          </a:p>
        </p:txBody>
      </p:sp>
      <p:sp>
        <p:nvSpPr>
          <p:cNvPr id="2" name="Rectangle 1"/>
          <p:cNvSpPr>
            <a:spLocks noChangeArrowheads="1"/>
          </p:cNvSpPr>
          <p:nvPr/>
        </p:nvSpPr>
        <p:spPr bwMode="auto">
          <a:xfrm>
            <a:off x="4686300" y="1066800"/>
            <a:ext cx="4305300" cy="1284288"/>
          </a:xfrm>
          <a:prstGeom prst="rect">
            <a:avLst/>
          </a:prstGeom>
          <a:solidFill>
            <a:srgbClr val="DDDDDD"/>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As president, Taft </a:t>
            </a:r>
            <a:br>
              <a:rPr kumimoji="0" lang="en-US" altLang="en-US" sz="3200">
                <a:latin typeface="Calibri" pitchFamily="34" charset="0"/>
              </a:rPr>
            </a:br>
            <a:r>
              <a:rPr kumimoji="0" lang="en-US" altLang="en-US" sz="3200">
                <a:latin typeface="Calibri" pitchFamily="34" charset="0"/>
              </a:rPr>
              <a:t>broke up twice as many monopolies as Roosevelt</a:t>
            </a:r>
          </a:p>
        </p:txBody>
      </p:sp>
      <p:pic>
        <p:nvPicPr>
          <p:cNvPr id="34820" name="Picture 2" descr="http://1.bp.blogspot.com/-fVVBHXwEblU/TkX5QhxWttI/AAAAAAAAEpI/RnczM4mgpbk/s1600/Taft_Roosevelt_polici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92163"/>
            <a:ext cx="4424363" cy="591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4686300" y="2667000"/>
            <a:ext cx="4305300" cy="1677988"/>
          </a:xfrm>
          <a:prstGeom prst="rect">
            <a:avLst/>
          </a:prstGeom>
          <a:solidFill>
            <a:srgbClr val="FFCC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Taft helped establish the Children’s Bureau, the Department of Labor,  and child labor laws</a:t>
            </a:r>
          </a:p>
        </p:txBody>
      </p:sp>
      <p:sp>
        <p:nvSpPr>
          <p:cNvPr id="8" name="Rectangle 7"/>
          <p:cNvSpPr>
            <a:spLocks noChangeArrowheads="1"/>
          </p:cNvSpPr>
          <p:nvPr/>
        </p:nvSpPr>
        <p:spPr bwMode="auto">
          <a:xfrm>
            <a:off x="4686300" y="4659313"/>
            <a:ext cx="4305300" cy="1284287"/>
          </a:xfrm>
          <a:prstGeom prst="rect">
            <a:avLst/>
          </a:prstGeom>
          <a:solidFill>
            <a:srgbClr val="CC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He helped create safety codes for coal miners and railroad workers </a:t>
            </a:r>
          </a:p>
        </p:txBody>
      </p:sp>
    </p:spTree>
    <p:extLst>
      <p:ext uri="{BB962C8B-B14F-4D97-AF65-F5344CB8AC3E}">
        <p14:creationId xmlns:p14="http://schemas.microsoft.com/office/powerpoint/2010/main" val="43428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a:spLocks noChangeArrowheads="1"/>
          </p:cNvSpPr>
          <p:nvPr/>
        </p:nvSpPr>
        <p:spPr bwMode="auto">
          <a:xfrm>
            <a:off x="838200" y="152400"/>
            <a:ext cx="7391400" cy="890588"/>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But, Taft sometimes sided with the </a:t>
            </a:r>
            <a:br>
              <a:rPr kumimoji="0" lang="en-US" altLang="en-US" sz="3200">
                <a:latin typeface="Calibri" pitchFamily="34" charset="0"/>
              </a:rPr>
            </a:br>
            <a:r>
              <a:rPr kumimoji="0" lang="en-US" altLang="en-US" sz="3200">
                <a:latin typeface="Calibri" pitchFamily="34" charset="0"/>
              </a:rPr>
              <a:t>conservative wing of the Republican Party </a:t>
            </a:r>
          </a:p>
        </p:txBody>
      </p:sp>
      <p:pic>
        <p:nvPicPr>
          <p:cNvPr id="35843" name="Picture 4" descr="http://livedoor.blogimg.jp/hamusoku/imgs/4/4/4470cc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49363"/>
            <a:ext cx="4278313" cy="53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1509713"/>
            <a:ext cx="4381500" cy="2071687"/>
          </a:xfrm>
          <a:prstGeom prst="rect">
            <a:avLst/>
          </a:prstGeom>
          <a:solidFill>
            <a:schemeClr val="tx2">
              <a:lumMod val="20000"/>
              <a:lumOff val="80000"/>
            </a:schemeClr>
          </a:solidFill>
          <a:ln>
            <a:solidFill>
              <a:schemeClr val="tx1"/>
            </a:solidFill>
          </a:ln>
        </p:spPr>
        <p:txBody>
          <a:bodyPr>
            <a:spAutoFit/>
          </a:bodyPr>
          <a:lstStyle/>
          <a:p>
            <a:pPr algn="ctr">
              <a:lnSpc>
                <a:spcPct val="80000"/>
              </a:lnSpc>
              <a:spcBef>
                <a:spcPct val="10000"/>
              </a:spcBef>
              <a:defRPr/>
            </a:pPr>
            <a:r>
              <a:rPr lang="en-US" sz="3200" dirty="0">
                <a:latin typeface="Calibri" pitchFamily="34" charset="0"/>
              </a:rPr>
              <a:t>Taft angered progressive Republicans when he supported a high tariff which helped </a:t>
            </a:r>
            <a:br>
              <a:rPr lang="en-US" sz="3200" dirty="0">
                <a:latin typeface="Calibri" pitchFamily="34" charset="0"/>
              </a:rPr>
            </a:br>
            <a:r>
              <a:rPr lang="en-US" sz="3200" dirty="0">
                <a:latin typeface="Calibri" pitchFamily="34" charset="0"/>
              </a:rPr>
              <a:t>large corporations</a:t>
            </a:r>
          </a:p>
        </p:txBody>
      </p:sp>
      <p:sp>
        <p:nvSpPr>
          <p:cNvPr id="35845" name="Rectangle 5"/>
          <p:cNvSpPr>
            <a:spLocks noChangeArrowheads="1"/>
          </p:cNvSpPr>
          <p:nvPr/>
        </p:nvSpPr>
        <p:spPr bwMode="auto">
          <a:xfrm>
            <a:off x="152400" y="3957638"/>
            <a:ext cx="4381500" cy="2062162"/>
          </a:xfrm>
          <a:prstGeom prst="rect">
            <a:avLst/>
          </a:prstGeom>
          <a:solidFill>
            <a:srgbClr val="DDDDDD"/>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10000"/>
              </a:spcBef>
              <a:buClrTx/>
              <a:buFontTx/>
              <a:buNone/>
            </a:pPr>
            <a:r>
              <a:rPr kumimoji="0" lang="en-US" altLang="en-US" sz="3200">
                <a:latin typeface="Calibri" pitchFamily="34" charset="0"/>
              </a:rPr>
              <a:t>Taft allowed 1 million acres of Roosevelt </a:t>
            </a:r>
            <a:br>
              <a:rPr kumimoji="0" lang="en-US" altLang="en-US" sz="3200">
                <a:latin typeface="Calibri" pitchFamily="34" charset="0"/>
              </a:rPr>
            </a:br>
            <a:r>
              <a:rPr kumimoji="0" lang="en-US" altLang="en-US" sz="3200">
                <a:latin typeface="Calibri" pitchFamily="34" charset="0"/>
              </a:rPr>
              <a:t>had set aside as conservation forests </a:t>
            </a:r>
            <a:br>
              <a:rPr kumimoji="0" lang="en-US" altLang="en-US" sz="3200">
                <a:latin typeface="Calibri" pitchFamily="34" charset="0"/>
              </a:rPr>
            </a:br>
            <a:r>
              <a:rPr kumimoji="0" lang="en-US" altLang="en-US" sz="3200">
                <a:latin typeface="Calibri" pitchFamily="34" charset="0"/>
              </a:rPr>
              <a:t>to be sold to businesses</a:t>
            </a:r>
          </a:p>
        </p:txBody>
      </p:sp>
    </p:spTree>
    <p:extLst>
      <p:ext uri="{BB962C8B-B14F-4D97-AF65-F5344CB8AC3E}">
        <p14:creationId xmlns:p14="http://schemas.microsoft.com/office/powerpoint/2010/main" val="5641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8153400" cy="777875"/>
          </a:xfrm>
          <a:solidFill>
            <a:schemeClr val="accent1">
              <a:lumMod val="20000"/>
              <a:lumOff val="80000"/>
            </a:schemeClr>
          </a:solidFill>
          <a:ln>
            <a:solidFill>
              <a:schemeClr val="tx1"/>
            </a:solidFill>
          </a:ln>
        </p:spPr>
        <p:txBody>
          <a:bodyPr/>
          <a:lstStyle/>
          <a:p>
            <a:pPr>
              <a:lnSpc>
                <a:spcPct val="80000"/>
              </a:lnSpc>
              <a:defRPr/>
            </a:pPr>
            <a:r>
              <a:rPr lang="en-US" sz="3200" dirty="0">
                <a:solidFill>
                  <a:schemeClr val="tx1"/>
                </a:solidFill>
                <a:latin typeface="Calibri" pitchFamily="34" charset="0"/>
              </a:rPr>
              <a:t>Theodore Roosevelt and progressive politicians were disappointed in Taft’s performance</a:t>
            </a:r>
          </a:p>
        </p:txBody>
      </p:sp>
      <p:pic>
        <p:nvPicPr>
          <p:cNvPr id="36867" name="Picture 5" descr="http://lcweb2.loc.gov/service/pnp/ppmsca/27600/27643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066800"/>
            <a:ext cx="8629650"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8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4724400" cy="1274763"/>
          </a:xfrm>
          <a:prstGeom prst="rect">
            <a:avLst/>
          </a:prstGeom>
          <a:solidFill>
            <a:schemeClr val="tx2">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rPr>
              <a:t>In 1901, Republican President William McKinley was assassinated...</a:t>
            </a:r>
          </a:p>
        </p:txBody>
      </p:sp>
      <p:pic>
        <p:nvPicPr>
          <p:cNvPr id="21508" name="Picture 4" descr="http://images.fineartamerica.com/images-medium-large/mckinley-assassination-gra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27163"/>
            <a:ext cx="8328025"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4953000" y="76200"/>
            <a:ext cx="4038600" cy="1284288"/>
          </a:xfrm>
          <a:prstGeom prst="rect">
            <a:avLst/>
          </a:prstGeom>
          <a:solidFill>
            <a:srgbClr val="CC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…Vice President Theodore Roosevelt became president </a:t>
            </a:r>
          </a:p>
        </p:txBody>
      </p:sp>
      <p:pic>
        <p:nvPicPr>
          <p:cNvPr id="13" name="Picture 6" descr="http://www.socialwelfarehistory.com/wp/wp-content/uploads/2011/01/threequarter-Rooseve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30338"/>
            <a:ext cx="3429000"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452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nodeType="withEffect">
                                  <p:stCondLst>
                                    <p:cond delay="0"/>
                                  </p:stCondLst>
                                  <p:childTnLst>
                                    <p:animEffect transition="out" filter="fade">
                                      <p:cBhvr>
                                        <p:cTn id="9" dur="500"/>
                                        <p:tgtEl>
                                          <p:spTgt spid="21508"/>
                                        </p:tgtEl>
                                      </p:cBhvr>
                                    </p:animEffect>
                                    <p:set>
                                      <p:cBhvr>
                                        <p:cTn id="10" dur="1" fill="hold">
                                          <p:stCondLst>
                                            <p:cond delay="499"/>
                                          </p:stCondLst>
                                        </p:cTn>
                                        <p:tgtEl>
                                          <p:spTgt spid="2150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We%27re_ReadyForTeddyAg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219200"/>
            <a:ext cx="414813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7891" name="Rectangle 3"/>
          <p:cNvSpPr>
            <a:spLocks noChangeArrowheads="1"/>
          </p:cNvSpPr>
          <p:nvPr/>
        </p:nvSpPr>
        <p:spPr bwMode="auto">
          <a:xfrm>
            <a:off x="423863" y="152400"/>
            <a:ext cx="8339137" cy="879475"/>
          </a:xfrm>
          <a:prstGeom prst="rect">
            <a:avLst/>
          </a:prstGeom>
          <a:solidFill>
            <a:srgbClr val="DDDDDD"/>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TR decided to run for president in 1912 but the Republican Party picked Taft as their candidate…</a:t>
            </a:r>
          </a:p>
        </p:txBody>
      </p:sp>
      <p:pic>
        <p:nvPicPr>
          <p:cNvPr id="1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040063"/>
            <a:ext cx="4495800" cy="358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a:spLocks noChangeArrowheads="1"/>
          </p:cNvSpPr>
          <p:nvPr/>
        </p:nvSpPr>
        <p:spPr bwMode="auto">
          <a:xfrm>
            <a:off x="4495800" y="1219200"/>
            <a:ext cx="4495800" cy="1668463"/>
          </a:xfrm>
          <a:prstGeom prst="rect">
            <a:avLst/>
          </a:prstGeom>
          <a:solidFill>
            <a:srgbClr val="CC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…so Roosevelt formed a </a:t>
            </a:r>
            <a:br>
              <a:rPr kumimoji="0" lang="en-US" altLang="en-US" sz="3200">
                <a:latin typeface="Calibri" pitchFamily="34" charset="0"/>
              </a:rPr>
            </a:br>
            <a:r>
              <a:rPr kumimoji="0" lang="en-US" altLang="en-US" sz="3200">
                <a:latin typeface="Calibri" pitchFamily="34" charset="0"/>
              </a:rPr>
              <a:t>new political party called the Progressive Party </a:t>
            </a:r>
            <a:br>
              <a:rPr kumimoji="0" lang="en-US" altLang="en-US" sz="3200">
                <a:latin typeface="Calibri" pitchFamily="34" charset="0"/>
              </a:rPr>
            </a:br>
            <a:r>
              <a:rPr kumimoji="0" lang="en-US" altLang="en-US" sz="3200">
                <a:latin typeface="Calibri" pitchFamily="34" charset="0"/>
              </a:rPr>
              <a:t>(“Bull Moose Party”)</a:t>
            </a:r>
          </a:p>
        </p:txBody>
      </p:sp>
      <p:sp>
        <p:nvSpPr>
          <p:cNvPr id="13" name="AutoShape 6"/>
          <p:cNvSpPr>
            <a:spLocks noChangeArrowheads="1"/>
          </p:cNvSpPr>
          <p:nvPr/>
        </p:nvSpPr>
        <p:spPr bwMode="auto">
          <a:xfrm>
            <a:off x="4670425" y="6461125"/>
            <a:ext cx="4244975" cy="320675"/>
          </a:xfrm>
          <a:prstGeom prst="wedgeRectCallout">
            <a:avLst>
              <a:gd name="adj1" fmla="val -21542"/>
              <a:gd name="adj2" fmla="val -15806"/>
            </a:avLst>
          </a:prstGeom>
          <a:solidFill>
            <a:srgbClr val="FFFF99"/>
          </a:solidFill>
          <a:ln w="12700">
            <a:solidFill>
              <a:srgbClr val="000000"/>
            </a:solidFill>
            <a:miter lim="800000"/>
            <a:headEnd/>
            <a:tailEnd/>
          </a:ln>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5000"/>
              </a:lnSpc>
              <a:spcBef>
                <a:spcPct val="0"/>
              </a:spcBef>
              <a:buClrTx/>
              <a:buFontTx/>
              <a:buNone/>
            </a:pPr>
            <a:r>
              <a:rPr kumimoji="0" lang="en-US" altLang="en-US" sz="2200" i="1">
                <a:latin typeface="Calibri" pitchFamily="34" charset="0"/>
              </a:rPr>
              <a:t>“I’m feeling as fit as a bull moose”</a:t>
            </a:r>
          </a:p>
        </p:txBody>
      </p:sp>
      <p:pic>
        <p:nvPicPr>
          <p:cNvPr id="14" name="Picture 9" descr="http://imgc.allpostersimages.com/images/P-473-488-90/61/6179/E711100Z/posters/w-a-carson-bull-moose-campaign-19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048000"/>
            <a:ext cx="4557713"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081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a:off x="957263" y="112713"/>
            <a:ext cx="7196137" cy="439737"/>
          </a:xfrm>
          <a:prstGeom prst="rect">
            <a:avLst/>
          </a:prstGeom>
          <a:solidFill>
            <a:srgbClr val="DDDDDD"/>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The election of 1912 was a three way race</a:t>
            </a:r>
          </a:p>
        </p:txBody>
      </p:sp>
      <p:sp>
        <p:nvSpPr>
          <p:cNvPr id="38915" name="Rectangle 8"/>
          <p:cNvSpPr>
            <a:spLocks noChangeArrowheads="1"/>
          </p:cNvSpPr>
          <p:nvPr/>
        </p:nvSpPr>
        <p:spPr bwMode="auto">
          <a:xfrm>
            <a:off x="76200" y="685800"/>
            <a:ext cx="2895600" cy="1209675"/>
          </a:xfrm>
          <a:prstGeom prst="rect">
            <a:avLst/>
          </a:prstGeom>
          <a:solidFill>
            <a:srgbClr val="FF8181"/>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000">
                <a:latin typeface="Calibri" pitchFamily="34" charset="0"/>
              </a:rPr>
              <a:t>William Howard Taft ran on the Republican ticket</a:t>
            </a:r>
          </a:p>
        </p:txBody>
      </p:sp>
      <p:sp>
        <p:nvSpPr>
          <p:cNvPr id="10" name="Rectangle 9"/>
          <p:cNvSpPr/>
          <p:nvPr/>
        </p:nvSpPr>
        <p:spPr>
          <a:xfrm>
            <a:off x="3124200" y="685800"/>
            <a:ext cx="3429000" cy="1200150"/>
          </a:xfrm>
          <a:prstGeom prst="rect">
            <a:avLst/>
          </a:prstGeom>
          <a:solidFill>
            <a:schemeClr val="tx2">
              <a:lumMod val="20000"/>
              <a:lumOff val="80000"/>
            </a:schemeClr>
          </a:solidFill>
          <a:ln>
            <a:solidFill>
              <a:schemeClr val="tx1"/>
            </a:solidFill>
          </a:ln>
        </p:spPr>
        <p:txBody>
          <a:bodyPr>
            <a:spAutoFit/>
          </a:bodyPr>
          <a:lstStyle/>
          <a:p>
            <a:pPr algn="ctr">
              <a:lnSpc>
                <a:spcPct val="80000"/>
              </a:lnSpc>
              <a:defRPr/>
            </a:pPr>
            <a:r>
              <a:rPr lang="en-US" sz="3000" dirty="0">
                <a:latin typeface="Calibri" pitchFamily="34" charset="0"/>
              </a:rPr>
              <a:t>Democrats ran </a:t>
            </a:r>
            <a:br>
              <a:rPr lang="en-US" sz="3000" dirty="0">
                <a:latin typeface="Calibri" pitchFamily="34" charset="0"/>
              </a:rPr>
            </a:br>
            <a:r>
              <a:rPr lang="en-US" sz="3000" dirty="0">
                <a:latin typeface="Calibri" pitchFamily="34" charset="0"/>
              </a:rPr>
              <a:t>New Jersey governor Woodrow Wilson </a:t>
            </a:r>
          </a:p>
        </p:txBody>
      </p:sp>
      <p:pic>
        <p:nvPicPr>
          <p:cNvPr id="389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600200"/>
            <a:ext cx="4589462"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063750"/>
            <a:ext cx="35052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5"/>
          <p:cNvPicPr>
            <a:picLocks noChangeAspect="1"/>
          </p:cNvPicPr>
          <p:nvPr/>
        </p:nvPicPr>
        <p:blipFill>
          <a:blip r:embed="rId4">
            <a:extLst>
              <a:ext uri="{28A0092B-C50C-407E-A947-70E740481C1C}">
                <a14:useLocalDpi xmlns:a14="http://schemas.microsoft.com/office/drawing/2010/main" val="0"/>
              </a:ext>
            </a:extLst>
          </a:blip>
          <a:srcRect l="11475"/>
          <a:stretch>
            <a:fillRect/>
          </a:stretch>
        </p:blipFill>
        <p:spPr bwMode="auto">
          <a:xfrm>
            <a:off x="0" y="1763713"/>
            <a:ext cx="4114800"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tangle 10"/>
          <p:cNvSpPr>
            <a:spLocks noChangeArrowheads="1"/>
          </p:cNvSpPr>
          <p:nvPr/>
        </p:nvSpPr>
        <p:spPr bwMode="auto">
          <a:xfrm>
            <a:off x="6705600" y="685800"/>
            <a:ext cx="2362200" cy="1209675"/>
          </a:xfrm>
          <a:prstGeom prst="rect">
            <a:avLst/>
          </a:prstGeom>
          <a:solidFill>
            <a:srgbClr val="CC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000">
                <a:latin typeface="Calibri" pitchFamily="34" charset="0"/>
              </a:rPr>
              <a:t>TR ran as a Progressive Bull Moose</a:t>
            </a:r>
          </a:p>
        </p:txBody>
      </p:sp>
    </p:spTree>
    <p:extLst>
      <p:ext uri="{BB962C8B-B14F-4D97-AF65-F5344CB8AC3E}">
        <p14:creationId xmlns:p14="http://schemas.microsoft.com/office/powerpoint/2010/main" val="1121465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381000" y="152400"/>
            <a:ext cx="3886200" cy="1274763"/>
          </a:xfrm>
          <a:prstGeom prst="rect">
            <a:avLst/>
          </a:prstGeom>
          <a:solidFill>
            <a:srgbClr val="FFCCFF"/>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 typeface="Arial" charset="0"/>
              <a:buNone/>
            </a:pPr>
            <a:r>
              <a:rPr kumimoji="0" lang="en-US" altLang="en-US" sz="3200">
                <a:latin typeface="Calibri" pitchFamily="34" charset="0"/>
              </a:rPr>
              <a:t>Republican voters were divided between Taft and Roosevelt…</a:t>
            </a:r>
          </a:p>
        </p:txBody>
      </p:sp>
      <p:sp>
        <p:nvSpPr>
          <p:cNvPr id="39939" name="Rectangle 6"/>
          <p:cNvSpPr>
            <a:spLocks noChangeArrowheads="1"/>
          </p:cNvSpPr>
          <p:nvPr/>
        </p:nvSpPr>
        <p:spPr bwMode="auto">
          <a:xfrm>
            <a:off x="4495800" y="152400"/>
            <a:ext cx="4191000" cy="1274763"/>
          </a:xfrm>
          <a:prstGeom prst="rect">
            <a:avLst/>
          </a:prstGeom>
          <a:solidFill>
            <a:srgbClr val="CC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 typeface="Arial" charset="0"/>
              <a:buNone/>
            </a:pPr>
            <a:r>
              <a:rPr kumimoji="0" lang="en-US" altLang="en-US" sz="3200">
                <a:latin typeface="Calibri" pitchFamily="34" charset="0"/>
              </a:rPr>
              <a:t>…and Democrat Woodrow Wilson won the election of 1912</a:t>
            </a: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914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941" name="Text Box 5"/>
          <p:cNvSpPr txBox="1">
            <a:spLocks noChangeArrowheads="1"/>
          </p:cNvSpPr>
          <p:nvPr/>
        </p:nvSpPr>
        <p:spPr bwMode="auto">
          <a:xfrm>
            <a:off x="228600" y="5334000"/>
            <a:ext cx="8610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90000"/>
              </a:lnSpc>
              <a:spcBef>
                <a:spcPct val="50000"/>
              </a:spcBef>
              <a:buClrTx/>
              <a:buFontTx/>
              <a:buNone/>
            </a:pPr>
            <a:r>
              <a:rPr kumimoji="0" lang="en-US" altLang="en-US" sz="3600">
                <a:latin typeface="Calibri" pitchFamily="34" charset="0"/>
              </a:rPr>
              <a:t>Republicans divided by a Bull moose </a:t>
            </a:r>
            <a:br>
              <a:rPr kumimoji="0" lang="en-US" altLang="en-US" sz="3600">
                <a:latin typeface="Calibri" pitchFamily="34" charset="0"/>
              </a:rPr>
            </a:br>
            <a:r>
              <a:rPr kumimoji="0" lang="en-US" altLang="en-US" sz="3600">
                <a:latin typeface="Calibri" pitchFamily="34" charset="0"/>
              </a:rPr>
              <a:t>equals a Democratic victory!</a:t>
            </a:r>
          </a:p>
        </p:txBody>
      </p:sp>
      <p:pic>
        <p:nvPicPr>
          <p:cNvPr id="11" name="Picture 6" descr="1912_Electoral_Map"/>
          <p:cNvPicPr>
            <a:picLocks noChangeAspect="1" noChangeArrowheads="1"/>
          </p:cNvPicPr>
          <p:nvPr/>
        </p:nvPicPr>
        <p:blipFill>
          <a:blip r:embed="rId4">
            <a:extLst>
              <a:ext uri="{28A0092B-C50C-407E-A947-70E740481C1C}">
                <a14:useLocalDpi xmlns:a14="http://schemas.microsoft.com/office/drawing/2010/main" val="0"/>
              </a:ext>
            </a:extLst>
          </a:blip>
          <a:srcRect l="4872"/>
          <a:stretch>
            <a:fillRect/>
          </a:stretch>
        </p:blipFill>
        <p:spPr bwMode="auto">
          <a:xfrm>
            <a:off x="0" y="1614488"/>
            <a:ext cx="914400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183047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cdn.dipity.com/uploads/events/efdd25fe5454fc0ef5956e60c9f50374_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1322388"/>
            <a:ext cx="4097337"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204788" y="228600"/>
            <a:ext cx="8786812" cy="890588"/>
          </a:xfrm>
          <a:prstGeom prst="rect">
            <a:avLst/>
          </a:prstGeom>
          <a:solidFill>
            <a:srgbClr val="CCFFCC"/>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President Woodrow Wilson oversaw </a:t>
            </a:r>
            <a:br>
              <a:rPr kumimoji="0" lang="en-US" altLang="en-US" sz="3200">
                <a:latin typeface="Calibri" pitchFamily="34" charset="0"/>
              </a:rPr>
            </a:br>
            <a:r>
              <a:rPr kumimoji="0" lang="en-US" altLang="en-US" sz="3200">
                <a:latin typeface="Calibri" pitchFamily="34" charset="0"/>
              </a:rPr>
              <a:t>a great wave of progressive reforms</a:t>
            </a:r>
          </a:p>
        </p:txBody>
      </p:sp>
      <p:sp>
        <p:nvSpPr>
          <p:cNvPr id="40964" name="Rectangle 5"/>
          <p:cNvSpPr txBox="1">
            <a:spLocks noChangeArrowheads="1"/>
          </p:cNvSpPr>
          <p:nvPr/>
        </p:nvSpPr>
        <p:spPr bwMode="auto">
          <a:xfrm>
            <a:off x="5181600" y="1295400"/>
            <a:ext cx="388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ts val="600"/>
              </a:spcBef>
              <a:buFont typeface="Arial" charset="0"/>
              <a:buNone/>
            </a:pPr>
            <a:r>
              <a:rPr lang="en-US" altLang="en-US" sz="3200" u="sng">
                <a:solidFill>
                  <a:schemeClr val="folHlink"/>
                </a:solidFill>
                <a:latin typeface="Calibri" pitchFamily="34" charset="0"/>
              </a:rPr>
              <a:t>16</a:t>
            </a:r>
            <a:r>
              <a:rPr lang="en-US" altLang="en-US" sz="3200" u="sng" baseline="30000">
                <a:solidFill>
                  <a:schemeClr val="folHlink"/>
                </a:solidFill>
                <a:latin typeface="Calibri" pitchFamily="34" charset="0"/>
              </a:rPr>
              <a:t>th</a:t>
            </a:r>
            <a:r>
              <a:rPr lang="en-US" altLang="en-US" sz="3200" u="sng">
                <a:solidFill>
                  <a:schemeClr val="folHlink"/>
                </a:solidFill>
                <a:latin typeface="Calibri" pitchFamily="34" charset="0"/>
              </a:rPr>
              <a:t> Amendment</a:t>
            </a:r>
            <a:r>
              <a:rPr lang="en-US" altLang="en-US" sz="3200">
                <a:solidFill>
                  <a:schemeClr val="folHlink"/>
                </a:solidFill>
                <a:latin typeface="Calibri" pitchFamily="34" charset="0"/>
              </a:rPr>
              <a:t> created the first national income tax </a:t>
            </a:r>
          </a:p>
          <a:p>
            <a:pPr algn="ctr">
              <a:lnSpc>
                <a:spcPct val="80000"/>
              </a:lnSpc>
              <a:spcBef>
                <a:spcPts val="600"/>
              </a:spcBef>
              <a:buFont typeface="Arial" charset="0"/>
              <a:buNone/>
            </a:pPr>
            <a:r>
              <a:rPr lang="en-US" altLang="en-US" sz="3200" u="sng">
                <a:solidFill>
                  <a:srgbClr val="000066"/>
                </a:solidFill>
                <a:latin typeface="Calibri" pitchFamily="34" charset="0"/>
              </a:rPr>
              <a:t>17</a:t>
            </a:r>
            <a:r>
              <a:rPr lang="en-US" altLang="en-US" sz="3200" u="sng" baseline="30000">
                <a:solidFill>
                  <a:srgbClr val="000066"/>
                </a:solidFill>
                <a:latin typeface="Calibri" pitchFamily="34" charset="0"/>
              </a:rPr>
              <a:t>th</a:t>
            </a:r>
            <a:r>
              <a:rPr lang="en-US" altLang="en-US" sz="3200" u="sng">
                <a:solidFill>
                  <a:srgbClr val="000066"/>
                </a:solidFill>
                <a:latin typeface="Calibri" pitchFamily="34" charset="0"/>
              </a:rPr>
              <a:t> Amendment</a:t>
            </a:r>
            <a:r>
              <a:rPr lang="en-US" altLang="en-US" sz="3200">
                <a:solidFill>
                  <a:srgbClr val="000066"/>
                </a:solidFill>
                <a:latin typeface="Calibri" pitchFamily="34" charset="0"/>
              </a:rPr>
              <a:t> allowed for the  direct-election of </a:t>
            </a:r>
            <a:br>
              <a:rPr lang="en-US" altLang="en-US" sz="3200">
                <a:solidFill>
                  <a:srgbClr val="000066"/>
                </a:solidFill>
                <a:latin typeface="Calibri" pitchFamily="34" charset="0"/>
              </a:rPr>
            </a:br>
            <a:r>
              <a:rPr lang="en-US" altLang="en-US" sz="3200">
                <a:solidFill>
                  <a:srgbClr val="000066"/>
                </a:solidFill>
                <a:latin typeface="Calibri" pitchFamily="34" charset="0"/>
              </a:rPr>
              <a:t>U.S. Senators</a:t>
            </a:r>
          </a:p>
          <a:p>
            <a:pPr algn="ctr">
              <a:lnSpc>
                <a:spcPct val="80000"/>
              </a:lnSpc>
              <a:spcBef>
                <a:spcPts val="600"/>
              </a:spcBef>
              <a:buFont typeface="Arial" charset="0"/>
              <a:buNone/>
            </a:pPr>
            <a:r>
              <a:rPr lang="en-US" altLang="en-US" sz="3200" u="sng">
                <a:solidFill>
                  <a:schemeClr val="folHlink"/>
                </a:solidFill>
                <a:latin typeface="Calibri" pitchFamily="34" charset="0"/>
              </a:rPr>
              <a:t>18</a:t>
            </a:r>
            <a:r>
              <a:rPr lang="en-US" altLang="en-US" sz="3200" u="sng" baseline="30000">
                <a:solidFill>
                  <a:schemeClr val="folHlink"/>
                </a:solidFill>
                <a:latin typeface="Calibri" pitchFamily="34" charset="0"/>
              </a:rPr>
              <a:t>th</a:t>
            </a:r>
            <a:r>
              <a:rPr lang="en-US" altLang="en-US" sz="3200" u="sng">
                <a:solidFill>
                  <a:schemeClr val="folHlink"/>
                </a:solidFill>
                <a:latin typeface="Calibri" pitchFamily="34" charset="0"/>
              </a:rPr>
              <a:t> Amendment</a:t>
            </a:r>
            <a:r>
              <a:rPr lang="en-US" altLang="en-US" sz="3200">
                <a:solidFill>
                  <a:schemeClr val="folHlink"/>
                </a:solidFill>
                <a:latin typeface="Calibri" pitchFamily="34" charset="0"/>
              </a:rPr>
              <a:t> outlawed alcohol (prohibition) </a:t>
            </a:r>
          </a:p>
          <a:p>
            <a:pPr algn="ctr">
              <a:lnSpc>
                <a:spcPct val="80000"/>
              </a:lnSpc>
              <a:spcBef>
                <a:spcPts val="600"/>
              </a:spcBef>
              <a:buFont typeface="Arial" charset="0"/>
              <a:buNone/>
            </a:pPr>
            <a:r>
              <a:rPr lang="en-US" altLang="en-US" sz="3200" u="sng">
                <a:solidFill>
                  <a:srgbClr val="000066"/>
                </a:solidFill>
                <a:latin typeface="Calibri" pitchFamily="34" charset="0"/>
              </a:rPr>
              <a:t>19</a:t>
            </a:r>
            <a:r>
              <a:rPr lang="en-US" altLang="en-US" sz="3200" u="sng" baseline="30000">
                <a:solidFill>
                  <a:srgbClr val="000066"/>
                </a:solidFill>
                <a:latin typeface="Calibri" pitchFamily="34" charset="0"/>
              </a:rPr>
              <a:t>th</a:t>
            </a:r>
            <a:r>
              <a:rPr lang="en-US" altLang="en-US" sz="3200" u="sng">
                <a:solidFill>
                  <a:srgbClr val="000066"/>
                </a:solidFill>
                <a:latin typeface="Calibri" pitchFamily="34" charset="0"/>
              </a:rPr>
              <a:t> Amendment</a:t>
            </a:r>
            <a:r>
              <a:rPr lang="en-US" altLang="en-US" sz="3200">
                <a:solidFill>
                  <a:srgbClr val="000066"/>
                </a:solidFill>
                <a:latin typeface="Calibri" pitchFamily="34" charset="0"/>
              </a:rPr>
              <a:t> granted women’s suffrage</a:t>
            </a:r>
          </a:p>
        </p:txBody>
      </p:sp>
      <p:sp>
        <p:nvSpPr>
          <p:cNvPr id="40965" name="Text Box 9"/>
          <p:cNvSpPr txBox="1">
            <a:spLocks noChangeArrowheads="1"/>
          </p:cNvSpPr>
          <p:nvPr/>
        </p:nvSpPr>
        <p:spPr bwMode="auto">
          <a:xfrm rot="-5400000">
            <a:off x="2205832" y="3737768"/>
            <a:ext cx="4889500" cy="461963"/>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000">
                <a:solidFill>
                  <a:srgbClr val="003300"/>
                </a:solidFill>
                <a:latin typeface="Calibri" pitchFamily="34" charset="0"/>
              </a:rPr>
              <a:t>“Progressive Amendments”</a:t>
            </a:r>
          </a:p>
        </p:txBody>
      </p:sp>
      <p:sp>
        <p:nvSpPr>
          <p:cNvPr id="40966" name="AutoShape 10"/>
          <p:cNvSpPr>
            <a:spLocks/>
          </p:cNvSpPr>
          <p:nvPr/>
        </p:nvSpPr>
        <p:spPr bwMode="auto">
          <a:xfrm>
            <a:off x="4881563" y="1524000"/>
            <a:ext cx="546100" cy="5105400"/>
          </a:xfrm>
          <a:prstGeom prst="leftBrace">
            <a:avLst>
              <a:gd name="adj1" fmla="val 72670"/>
              <a:gd name="adj2" fmla="val 50000"/>
            </a:avLst>
          </a:prstGeom>
          <a:noFill/>
          <a:ln w="76200">
            <a:solidFill>
              <a:srgbClr val="00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en-US" altLang="en-US" sz="1800">
              <a:solidFill>
                <a:srgbClr val="000000"/>
              </a:solidFill>
              <a:latin typeface="Times New Roman" pitchFamily="18" charset="0"/>
            </a:endParaRPr>
          </a:p>
        </p:txBody>
      </p:sp>
    </p:spTree>
    <p:extLst>
      <p:ext uri="{BB962C8B-B14F-4D97-AF65-F5344CB8AC3E}">
        <p14:creationId xmlns:p14="http://schemas.microsoft.com/office/powerpoint/2010/main" val="2415248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blogs.princeton.edu/graphicarts/wilsoncaric-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8288"/>
            <a:ext cx="4876800" cy="62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181600" y="896938"/>
            <a:ext cx="3810000" cy="2455862"/>
          </a:xfrm>
          <a:prstGeom prst="rect">
            <a:avLst/>
          </a:prstGeom>
          <a:solidFill>
            <a:schemeClr val="accent1">
              <a:lumMod val="20000"/>
              <a:lumOff val="80000"/>
            </a:schemeClr>
          </a:solidFill>
          <a:ln>
            <a:solidFill>
              <a:schemeClr val="tx1"/>
            </a:solidFill>
          </a:ln>
        </p:spPr>
        <p:txBody>
          <a:bodyPr>
            <a:spAutoFit/>
          </a:bodyPr>
          <a:lstStyle/>
          <a:p>
            <a:pPr algn="ctr">
              <a:lnSpc>
                <a:spcPct val="80000"/>
              </a:lnSpc>
              <a:spcBef>
                <a:spcPts val="0"/>
              </a:spcBef>
              <a:defRPr/>
            </a:pPr>
            <a:r>
              <a:rPr lang="en-US" sz="3200" dirty="0">
                <a:latin typeface="Calibri" pitchFamily="34" charset="0"/>
              </a:rPr>
              <a:t>Wilson regulated big business by pushing for the Clayton </a:t>
            </a:r>
            <a:br>
              <a:rPr lang="en-US" sz="3200" dirty="0">
                <a:latin typeface="Calibri" pitchFamily="34" charset="0"/>
              </a:rPr>
            </a:br>
            <a:r>
              <a:rPr lang="en-US" sz="3200" dirty="0">
                <a:latin typeface="Calibri" pitchFamily="34" charset="0"/>
              </a:rPr>
              <a:t>Anti-Trust Act (protected workers’ right to strike) and…</a:t>
            </a:r>
          </a:p>
        </p:txBody>
      </p:sp>
      <p:sp>
        <p:nvSpPr>
          <p:cNvPr id="41988" name="Rectangle 6"/>
          <p:cNvSpPr>
            <a:spLocks noChangeArrowheads="1"/>
          </p:cNvSpPr>
          <p:nvPr/>
        </p:nvSpPr>
        <p:spPr bwMode="auto">
          <a:xfrm>
            <a:off x="5181600" y="3810000"/>
            <a:ext cx="3773488" cy="1668463"/>
          </a:xfrm>
          <a:prstGeom prst="rect">
            <a:avLst/>
          </a:prstGeom>
          <a:solidFill>
            <a:srgbClr val="CCFFCC"/>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…created the Federal Trade Commission to monitor unfair business practices</a:t>
            </a:r>
          </a:p>
        </p:txBody>
      </p:sp>
    </p:spTree>
    <p:extLst>
      <p:ext uri="{BB962C8B-B14F-4D97-AF65-F5344CB8AC3E}">
        <p14:creationId xmlns:p14="http://schemas.microsoft.com/office/powerpoint/2010/main" val="1432876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82550"/>
            <a:ext cx="8229600" cy="1212850"/>
          </a:xfrm>
          <a:solidFill>
            <a:srgbClr val="CCFF99"/>
          </a:solidFill>
          <a:ln>
            <a:solidFill>
              <a:schemeClr val="tx1"/>
            </a:solidFill>
            <a:miter lim="800000"/>
            <a:headEnd/>
            <a:tailEnd/>
          </a:ln>
        </p:spPr>
        <p:txBody>
          <a:bodyPr/>
          <a:lstStyle/>
          <a:p>
            <a:pPr marL="342900" indent="-342900">
              <a:lnSpc>
                <a:spcPct val="80000"/>
              </a:lnSpc>
            </a:pPr>
            <a:r>
              <a:rPr lang="en-US" altLang="en-US" sz="3200">
                <a:solidFill>
                  <a:schemeClr val="tx1"/>
                </a:solidFill>
                <a:latin typeface="Calibri" pitchFamily="34" charset="0"/>
              </a:rPr>
              <a:t>Woodrow Wilson created the Federal Reserve </a:t>
            </a:r>
            <a:br>
              <a:rPr lang="en-US" altLang="en-US" sz="3200">
                <a:solidFill>
                  <a:schemeClr val="tx1"/>
                </a:solidFill>
                <a:latin typeface="Calibri" pitchFamily="34" charset="0"/>
              </a:rPr>
            </a:br>
            <a:r>
              <a:rPr lang="en-US" altLang="en-US" sz="3200">
                <a:solidFill>
                  <a:schemeClr val="tx1"/>
                </a:solidFill>
                <a:latin typeface="Calibri" pitchFamily="34" charset="0"/>
              </a:rPr>
              <a:t>system in 1913 to regulate the economy by adjusting the money supply and interest rates</a:t>
            </a:r>
          </a:p>
        </p:txBody>
      </p:sp>
      <p:pic>
        <p:nvPicPr>
          <p:cNvPr id="55300" name="Picture 5" descr="fig13"/>
          <p:cNvPicPr>
            <a:picLocks noChangeAspect="1" noChangeArrowheads="1"/>
          </p:cNvPicPr>
          <p:nvPr/>
        </p:nvPicPr>
        <p:blipFill>
          <a:blip r:embed="rId3">
            <a:extLst>
              <a:ext uri="{28A0092B-C50C-407E-A947-70E740481C1C}">
                <a14:useLocalDpi xmlns:a14="http://schemas.microsoft.com/office/drawing/2010/main" val="0"/>
              </a:ext>
            </a:extLst>
          </a:blip>
          <a:srcRect l="7408"/>
          <a:stretch>
            <a:fillRect/>
          </a:stretch>
        </p:blipFill>
        <p:spPr bwMode="auto">
          <a:xfrm>
            <a:off x="152400" y="1706563"/>
            <a:ext cx="6629400"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6"/>
          <p:cNvSpPr txBox="1">
            <a:spLocks noChangeArrowheads="1"/>
          </p:cNvSpPr>
          <p:nvPr/>
        </p:nvSpPr>
        <p:spPr bwMode="auto">
          <a:xfrm>
            <a:off x="5715000" y="1447800"/>
            <a:ext cx="3352800" cy="2455863"/>
          </a:xfrm>
          <a:prstGeom prst="rect">
            <a:avLst/>
          </a:prstGeom>
          <a:solidFill>
            <a:schemeClr val="tx2">
              <a:lumMod val="20000"/>
              <a:lumOff val="80000"/>
              <a:alpha val="74901"/>
            </a:schemeClr>
          </a:solidFill>
          <a:ln>
            <a:solidFill>
              <a:schemeClr val="tx1"/>
            </a:solid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spcBef>
                <a:spcPct val="50000"/>
              </a:spcBef>
              <a:defRPr/>
            </a:pPr>
            <a:r>
              <a:rPr lang="en-US" sz="3200" dirty="0">
                <a:latin typeface="Calibri" pitchFamily="34" charset="0"/>
              </a:rPr>
              <a:t>The “Fed” regulates the amount of money in circulation to help keep the economy strong</a:t>
            </a:r>
          </a:p>
        </p:txBody>
      </p:sp>
      <p:pic>
        <p:nvPicPr>
          <p:cNvPr id="6" name="Picture 2" descr="http://static.howstuffworks.com/gif/interest-rate-connec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 y="1447800"/>
            <a:ext cx="5410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6"/>
          <p:cNvSpPr txBox="1">
            <a:spLocks noChangeArrowheads="1"/>
          </p:cNvSpPr>
          <p:nvPr/>
        </p:nvSpPr>
        <p:spPr bwMode="auto">
          <a:xfrm>
            <a:off x="5638800" y="5343525"/>
            <a:ext cx="3352800" cy="752475"/>
          </a:xfrm>
          <a:prstGeom prst="rect">
            <a:avLst/>
          </a:prstGeom>
          <a:solidFill>
            <a:schemeClr val="bg1">
              <a:alpha val="74901"/>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5000"/>
              </a:lnSpc>
              <a:spcBef>
                <a:spcPct val="0"/>
              </a:spcBef>
              <a:buClrTx/>
              <a:buFontTx/>
              <a:buNone/>
            </a:pPr>
            <a:r>
              <a:rPr kumimoji="0" lang="en-US" altLang="en-US" sz="2800">
                <a:solidFill>
                  <a:srgbClr val="0000CC"/>
                </a:solidFill>
                <a:latin typeface="Calibri" pitchFamily="34" charset="0"/>
              </a:rPr>
              <a:t>Time video:</a:t>
            </a:r>
            <a:br>
              <a:rPr kumimoji="0" lang="en-US" altLang="en-US" sz="2800">
                <a:solidFill>
                  <a:srgbClr val="0000CC"/>
                </a:solidFill>
                <a:latin typeface="Calibri" pitchFamily="34" charset="0"/>
              </a:rPr>
            </a:br>
            <a:r>
              <a:rPr kumimoji="0" lang="en-US" altLang="en-US" sz="2800">
                <a:solidFill>
                  <a:srgbClr val="003300"/>
                </a:solidFill>
                <a:latin typeface="Calibri" pitchFamily="34" charset="0"/>
                <a:hlinkClick r:id="rId5"/>
              </a:rPr>
              <a:t>How the Fed Works</a:t>
            </a:r>
            <a:endParaRPr kumimoji="0" lang="en-US" altLang="en-US" sz="2800">
              <a:solidFill>
                <a:srgbClr val="003300"/>
              </a:solidFill>
              <a:latin typeface="Calibri" pitchFamily="34" charset="0"/>
            </a:endParaRPr>
          </a:p>
        </p:txBody>
      </p:sp>
      <p:sp>
        <p:nvSpPr>
          <p:cNvPr id="43015" name="Text Box 6"/>
          <p:cNvSpPr txBox="1">
            <a:spLocks noChangeArrowheads="1"/>
          </p:cNvSpPr>
          <p:nvPr/>
        </p:nvSpPr>
        <p:spPr bwMode="auto">
          <a:xfrm>
            <a:off x="5638800" y="6105525"/>
            <a:ext cx="3352800" cy="752475"/>
          </a:xfrm>
          <a:prstGeom prst="rect">
            <a:avLst/>
          </a:prstGeom>
          <a:solidFill>
            <a:schemeClr val="bg1">
              <a:alpha val="74901"/>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5000"/>
              </a:lnSpc>
              <a:spcBef>
                <a:spcPct val="0"/>
              </a:spcBef>
              <a:buClrTx/>
              <a:buFontTx/>
              <a:buNone/>
            </a:pPr>
            <a:r>
              <a:rPr kumimoji="0" lang="en-US" altLang="en-US" sz="2800">
                <a:solidFill>
                  <a:srgbClr val="0000CC"/>
                </a:solidFill>
                <a:latin typeface="Calibri" pitchFamily="34" charset="0"/>
              </a:rPr>
              <a:t>St Louis Fed video:</a:t>
            </a:r>
            <a:br>
              <a:rPr kumimoji="0" lang="en-US" altLang="en-US" sz="2800">
                <a:solidFill>
                  <a:srgbClr val="0000CC"/>
                </a:solidFill>
                <a:latin typeface="Calibri" pitchFamily="34" charset="0"/>
              </a:rPr>
            </a:br>
            <a:r>
              <a:rPr kumimoji="0" lang="en-US" altLang="en-US" sz="2800">
                <a:solidFill>
                  <a:srgbClr val="003300"/>
                </a:solidFill>
                <a:latin typeface="Calibri" pitchFamily="34" charset="0"/>
                <a:hlinkClick r:id="rId6"/>
              </a:rPr>
              <a:t>In Plain English </a:t>
            </a:r>
            <a:endParaRPr kumimoji="0" lang="en-US" altLang="en-US" sz="2800">
              <a:solidFill>
                <a:srgbClr val="003300"/>
              </a:solidFill>
              <a:latin typeface="Calibri" pitchFamily="34" charset="0"/>
            </a:endParaRPr>
          </a:p>
        </p:txBody>
      </p:sp>
    </p:spTree>
    <p:extLst>
      <p:ext uri="{BB962C8B-B14F-4D97-AF65-F5344CB8AC3E}">
        <p14:creationId xmlns:p14="http://schemas.microsoft.com/office/powerpoint/2010/main" val="3871200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55300"/>
                                        </p:tgtEl>
                                      </p:cBhvr>
                                    </p:animEffect>
                                    <p:set>
                                      <p:cBhvr>
                                        <p:cTn id="7" dur="1" fill="hold">
                                          <p:stCondLst>
                                            <p:cond delay="499"/>
                                          </p:stCondLst>
                                        </p:cTn>
                                        <p:tgtEl>
                                          <p:spTgt spid="5530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http://static.safehaven.com/authors/alexander/110602_b.gif"/>
          <p:cNvPicPr>
            <a:picLocks noChangeAspect="1" noChangeArrowheads="1"/>
          </p:cNvPicPr>
          <p:nvPr/>
        </p:nvPicPr>
        <p:blipFill>
          <a:blip r:embed="rId2">
            <a:extLst>
              <a:ext uri="{28A0092B-C50C-407E-A947-70E740481C1C}">
                <a14:useLocalDpi xmlns:a14="http://schemas.microsoft.com/office/drawing/2010/main" val="0"/>
              </a:ext>
            </a:extLst>
          </a:blip>
          <a:srcRect l="1421" t="2345" r="2013" b="2711"/>
          <a:stretch>
            <a:fillRect/>
          </a:stretch>
        </p:blipFill>
        <p:spPr bwMode="auto">
          <a:xfrm>
            <a:off x="0" y="946150"/>
            <a:ext cx="9139238"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3"/>
          <p:cNvSpPr txBox="1">
            <a:spLocks noChangeArrowheads="1"/>
          </p:cNvSpPr>
          <p:nvPr/>
        </p:nvSpPr>
        <p:spPr bwMode="auto">
          <a:xfrm>
            <a:off x="0" y="152400"/>
            <a:ext cx="9139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0"/>
              </a:spcBef>
              <a:buClrTx/>
              <a:buFontTx/>
              <a:buNone/>
            </a:pPr>
            <a:r>
              <a:rPr kumimoji="0" lang="en-US" altLang="en-US" sz="3600">
                <a:solidFill>
                  <a:srgbClr val="000000"/>
                </a:solidFill>
                <a:latin typeface="Calibri" pitchFamily="34" charset="0"/>
                <a:ea typeface="Calibri" pitchFamily="34" charset="0"/>
                <a:cs typeface="Calibri" pitchFamily="34" charset="0"/>
              </a:rPr>
              <a:t>Financial Panics in American History </a:t>
            </a:r>
          </a:p>
        </p:txBody>
      </p:sp>
    </p:spTree>
    <p:extLst>
      <p:ext uri="{BB962C8B-B14F-4D97-AF65-F5344CB8AC3E}">
        <p14:creationId xmlns:p14="http://schemas.microsoft.com/office/powerpoint/2010/main" val="13190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http://www.socialwelfarehistory.com/wp/wp-content/uploads/2011/01/threequarter-Rooseve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63625"/>
            <a:ext cx="3946525"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1"/>
          <p:cNvSpPr>
            <a:spLocks noChangeArrowheads="1"/>
          </p:cNvSpPr>
          <p:nvPr/>
        </p:nvSpPr>
        <p:spPr bwMode="auto">
          <a:xfrm>
            <a:off x="762000" y="76200"/>
            <a:ext cx="7620000" cy="822325"/>
          </a:xfrm>
          <a:prstGeom prst="rect">
            <a:avLst/>
          </a:prstGeom>
          <a:solidFill>
            <a:srgbClr val="FFCCFF"/>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The Progressive Era (1890-1920) brought major changes to the United States</a:t>
            </a:r>
            <a:endParaRPr kumimoji="0" lang="en-US" altLang="en-US" sz="3200">
              <a:latin typeface="Times New Roman" pitchFamily="18" charset="0"/>
            </a:endParaRPr>
          </a:p>
        </p:txBody>
      </p:sp>
      <p:sp>
        <p:nvSpPr>
          <p:cNvPr id="3" name="Rectangle 2"/>
          <p:cNvSpPr/>
          <p:nvPr/>
        </p:nvSpPr>
        <p:spPr>
          <a:xfrm>
            <a:off x="228600" y="1069975"/>
            <a:ext cx="4572000" cy="1233488"/>
          </a:xfrm>
          <a:prstGeom prst="rect">
            <a:avLst/>
          </a:prstGeom>
          <a:solidFill>
            <a:schemeClr val="tx2">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rPr>
              <a:t>For the first time, the government  began regulating big business</a:t>
            </a:r>
          </a:p>
        </p:txBody>
      </p:sp>
      <p:sp>
        <p:nvSpPr>
          <p:cNvPr id="6" name="Rectangle 5"/>
          <p:cNvSpPr>
            <a:spLocks noChangeArrowheads="1"/>
          </p:cNvSpPr>
          <p:nvPr/>
        </p:nvSpPr>
        <p:spPr bwMode="auto">
          <a:xfrm>
            <a:off x="220663" y="2438400"/>
            <a:ext cx="4572000" cy="795338"/>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Working and living conditions improved</a:t>
            </a:r>
          </a:p>
        </p:txBody>
      </p:sp>
      <p:sp>
        <p:nvSpPr>
          <p:cNvPr id="7" name="Rectangle 6"/>
          <p:cNvSpPr>
            <a:spLocks noChangeArrowheads="1"/>
          </p:cNvSpPr>
          <p:nvPr/>
        </p:nvSpPr>
        <p:spPr bwMode="auto">
          <a:xfrm>
            <a:off x="228600" y="3352800"/>
            <a:ext cx="4572000" cy="1619250"/>
          </a:xfrm>
          <a:prstGeom prst="rect">
            <a:avLst/>
          </a:prstGeom>
          <a:solidFill>
            <a:srgbClr val="FFCC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Women’s suffrage and new state ballot reforms increased democracy </a:t>
            </a:r>
            <a:br>
              <a:rPr kumimoji="0" lang="en-US" altLang="en-US" sz="3200">
                <a:latin typeface="Calibri" pitchFamily="34" charset="0"/>
              </a:rPr>
            </a:br>
            <a:r>
              <a:rPr kumimoji="0" lang="en-US" altLang="en-US" sz="3200">
                <a:latin typeface="Calibri" pitchFamily="34" charset="0"/>
              </a:rPr>
              <a:t>for the people</a:t>
            </a:r>
          </a:p>
        </p:txBody>
      </p:sp>
      <p:sp>
        <p:nvSpPr>
          <p:cNvPr id="4" name="Rectangle 3"/>
          <p:cNvSpPr>
            <a:spLocks noChangeArrowheads="1"/>
          </p:cNvSpPr>
          <p:nvPr/>
        </p:nvSpPr>
        <p:spPr bwMode="auto">
          <a:xfrm>
            <a:off x="220663" y="5105400"/>
            <a:ext cx="4572000" cy="1619250"/>
          </a:xfrm>
          <a:prstGeom prst="rect">
            <a:avLst/>
          </a:prstGeom>
          <a:solidFill>
            <a:srgbClr val="CC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But, America’s involvement in </a:t>
            </a:r>
            <a:br>
              <a:rPr kumimoji="0" lang="en-US" altLang="en-US" sz="3200">
                <a:latin typeface="Calibri" pitchFamily="34" charset="0"/>
              </a:rPr>
            </a:br>
            <a:r>
              <a:rPr kumimoji="0" lang="en-US" altLang="en-US" sz="3200">
                <a:latin typeface="Calibri" pitchFamily="34" charset="0"/>
              </a:rPr>
              <a:t>World War I brought an end to the Progressive Era </a:t>
            </a:r>
          </a:p>
        </p:txBody>
      </p:sp>
    </p:spTree>
    <p:extLst>
      <p:ext uri="{BB962C8B-B14F-4D97-AF65-F5344CB8AC3E}">
        <p14:creationId xmlns:p14="http://schemas.microsoft.com/office/powerpoint/2010/main" val="398756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 y="76200"/>
            <a:ext cx="8839200" cy="1295400"/>
          </a:xfrm>
          <a:solidFill>
            <a:srgbClr val="CCCCFF"/>
          </a:solidFill>
          <a:ln>
            <a:solidFill>
              <a:schemeClr val="tx1"/>
            </a:solidFill>
            <a:miter lim="800000"/>
            <a:headEnd/>
            <a:tailEnd/>
          </a:ln>
        </p:spPr>
        <p:txBody>
          <a:bodyPr/>
          <a:lstStyle/>
          <a:p>
            <a:pPr>
              <a:lnSpc>
                <a:spcPct val="80000"/>
              </a:lnSpc>
            </a:pPr>
            <a:r>
              <a:rPr lang="en-US" altLang="en-US" sz="3200">
                <a:solidFill>
                  <a:schemeClr val="tx1"/>
                </a:solidFill>
                <a:latin typeface="Calibri" pitchFamily="34" charset="0"/>
              </a:rPr>
              <a:t>Theodore Roosevelt was a different kind of president because he thought the gov’t ought to take responsibility for the welfare of the people</a:t>
            </a:r>
          </a:p>
        </p:txBody>
      </p:sp>
      <p:pic>
        <p:nvPicPr>
          <p:cNvPr id="20483" name="Picture 2" descr="http://images.farfesh.com/articles_images/2010/07/03/presidents/president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7195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AutoShape 5"/>
          <p:cNvSpPr>
            <a:spLocks noChangeArrowheads="1"/>
          </p:cNvSpPr>
          <p:nvPr/>
        </p:nvSpPr>
        <p:spPr bwMode="auto">
          <a:xfrm>
            <a:off x="228600" y="1981200"/>
            <a:ext cx="4953000" cy="3962400"/>
          </a:xfrm>
          <a:prstGeom prst="wedgeRectCallout">
            <a:avLst>
              <a:gd name="adj1" fmla="val 76630"/>
              <a:gd name="adj2" fmla="val 21370"/>
            </a:avLst>
          </a:prstGeom>
          <a:solidFill>
            <a:srgbClr val="FFCC99"/>
          </a:solidFill>
          <a:ln w="12700">
            <a:solidFill>
              <a:schemeClr val="tx1"/>
            </a:solidFill>
            <a:miter lim="800000"/>
            <a:headEnd/>
            <a:tailEnd/>
          </a:ln>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“It is the duty of the president to act upon the theory that he is the </a:t>
            </a:r>
            <a:r>
              <a:rPr kumimoji="0" lang="en-US" altLang="en-US" sz="3200" b="1" i="1">
                <a:latin typeface="Calibri" pitchFamily="34" charset="0"/>
              </a:rPr>
              <a:t>steward of the people, </a:t>
            </a:r>
            <a:r>
              <a:rPr kumimoji="0" lang="en-US" altLang="en-US" sz="3200">
                <a:latin typeface="Calibri" pitchFamily="34" charset="0"/>
              </a:rPr>
              <a:t>and…to assume that </a:t>
            </a:r>
            <a:br>
              <a:rPr kumimoji="0" lang="en-US" altLang="en-US" sz="3200">
                <a:latin typeface="Calibri" pitchFamily="34" charset="0"/>
              </a:rPr>
            </a:br>
            <a:r>
              <a:rPr kumimoji="0" lang="en-US" altLang="en-US" sz="3200">
                <a:latin typeface="Calibri" pitchFamily="34" charset="0"/>
              </a:rPr>
              <a:t>he has the legal right to do </a:t>
            </a:r>
            <a:r>
              <a:rPr kumimoji="0" lang="en-US" altLang="en-US" sz="3200" b="1" i="1">
                <a:latin typeface="Calibri" pitchFamily="34" charset="0"/>
              </a:rPr>
              <a:t>whatever the needs of the people demand</a:t>
            </a:r>
            <a:r>
              <a:rPr kumimoji="0" lang="en-US" altLang="en-US" sz="3200">
                <a:latin typeface="Calibri" pitchFamily="34" charset="0"/>
              </a:rPr>
              <a:t>, unless the Constitution or the laws explicitly forbid him to do it”</a:t>
            </a:r>
          </a:p>
        </p:txBody>
      </p:sp>
      <p:sp>
        <p:nvSpPr>
          <p:cNvPr id="20485" name="TextBox 1"/>
          <p:cNvSpPr txBox="1">
            <a:spLocks noChangeArrowheads="1"/>
          </p:cNvSpPr>
          <p:nvPr/>
        </p:nvSpPr>
        <p:spPr bwMode="auto">
          <a:xfrm>
            <a:off x="762000" y="6292850"/>
            <a:ext cx="3733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kumimoji="0" lang="en-US" altLang="en-US" sz="3000">
                <a:latin typeface="Times New Roman" pitchFamily="18" charset="0"/>
              </a:rPr>
              <a:t>The “bully pulpit”….. </a:t>
            </a:r>
          </a:p>
        </p:txBody>
      </p:sp>
    </p:spTree>
    <p:extLst>
      <p:ext uri="{BB962C8B-B14F-4D97-AF65-F5344CB8AC3E}">
        <p14:creationId xmlns:p14="http://schemas.microsoft.com/office/powerpoint/2010/main" val="140779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 y="76200"/>
            <a:ext cx="8839200" cy="1295400"/>
          </a:xfrm>
          <a:solidFill>
            <a:srgbClr val="CCCCFF"/>
          </a:solidFill>
          <a:ln>
            <a:solidFill>
              <a:schemeClr val="tx1"/>
            </a:solidFill>
            <a:miter lim="800000"/>
            <a:headEnd/>
            <a:tailEnd/>
          </a:ln>
        </p:spPr>
        <p:txBody>
          <a:bodyPr/>
          <a:lstStyle/>
          <a:p>
            <a:pPr>
              <a:lnSpc>
                <a:spcPct val="80000"/>
              </a:lnSpc>
            </a:pPr>
            <a:r>
              <a:rPr lang="en-US" altLang="en-US" sz="3200">
                <a:solidFill>
                  <a:schemeClr val="tx1"/>
                </a:solidFill>
                <a:latin typeface="Calibri" pitchFamily="34" charset="0"/>
              </a:rPr>
              <a:t>Theodore Roosevelt was a different kind of president because he thought the gov’t ought to take responsibility for the welfare of the people</a:t>
            </a:r>
          </a:p>
        </p:txBody>
      </p:sp>
      <p:sp>
        <p:nvSpPr>
          <p:cNvPr id="21507" name="Rectangle 2"/>
          <p:cNvSpPr>
            <a:spLocks noChangeArrowheads="1"/>
          </p:cNvSpPr>
          <p:nvPr/>
        </p:nvSpPr>
        <p:spPr bwMode="auto">
          <a:xfrm>
            <a:off x="152400" y="1557338"/>
            <a:ext cx="4876800" cy="1677987"/>
          </a:xfrm>
          <a:prstGeom prst="rect">
            <a:avLst/>
          </a:prstGeom>
          <a:solidFill>
            <a:srgbClr val="CCFFCC"/>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solidFill>
                  <a:srgbClr val="000000"/>
                </a:solidFill>
                <a:latin typeface="Calibri" pitchFamily="34" charset="0"/>
              </a:rPr>
              <a:t>In 1902, TR negotiated a </a:t>
            </a:r>
            <a:br>
              <a:rPr kumimoji="0" lang="en-US" altLang="en-US" sz="3200">
                <a:solidFill>
                  <a:srgbClr val="000000"/>
                </a:solidFill>
                <a:latin typeface="Calibri" pitchFamily="34" charset="0"/>
              </a:rPr>
            </a:br>
            <a:r>
              <a:rPr kumimoji="0" lang="en-US" altLang="en-US" sz="3200">
                <a:solidFill>
                  <a:srgbClr val="000000"/>
                </a:solidFill>
                <a:latin typeface="Calibri" pitchFamily="34" charset="0"/>
              </a:rPr>
              <a:t>“Square Deal” between striking anthracite coal miners and management</a:t>
            </a:r>
          </a:p>
        </p:txBody>
      </p:sp>
      <p:pic>
        <p:nvPicPr>
          <p:cNvPr id="21508" name="Picture 2" descr="http://images.farfesh.com/articles_images/2010/07/03/presidents/president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37195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File:1900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379788"/>
            <a:ext cx="4876800"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3631319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79-40_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524000"/>
            <a:ext cx="89535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3"/>
          <p:cNvSpPr txBox="1">
            <a:spLocks noChangeArrowheads="1"/>
          </p:cNvSpPr>
          <p:nvPr/>
        </p:nvSpPr>
        <p:spPr bwMode="auto">
          <a:xfrm>
            <a:off x="76200" y="100013"/>
            <a:ext cx="8991600" cy="1206500"/>
          </a:xfrm>
          <a:prstGeom prst="rect">
            <a:avLst/>
          </a:prstGeom>
          <a:solidFill>
            <a:srgbClr val="CC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Throughout the Gilded Age, laissez-faire policies by the national government led to powerful monopolies and unfair working conditions for laborers </a:t>
            </a:r>
          </a:p>
        </p:txBody>
      </p:sp>
      <p:sp>
        <p:nvSpPr>
          <p:cNvPr id="24579" name="Rectangle 5"/>
          <p:cNvSpPr>
            <a:spLocks noChangeArrowheads="1"/>
          </p:cNvSpPr>
          <p:nvPr/>
        </p:nvSpPr>
        <p:spPr bwMode="auto">
          <a:xfrm>
            <a:off x="76200" y="1447800"/>
            <a:ext cx="4495800" cy="1600200"/>
          </a:xfrm>
          <a:prstGeom prst="rect">
            <a:avLst/>
          </a:prstGeom>
          <a:solidFill>
            <a:srgbClr val="FFCC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Congress created the Interstate Commerce Commission (ICC) in 1886 to regulate railroads…</a:t>
            </a:r>
          </a:p>
        </p:txBody>
      </p:sp>
      <p:sp>
        <p:nvSpPr>
          <p:cNvPr id="24580" name="Rectangle 6"/>
          <p:cNvSpPr>
            <a:spLocks noChangeArrowheads="1"/>
          </p:cNvSpPr>
          <p:nvPr/>
        </p:nvSpPr>
        <p:spPr bwMode="auto">
          <a:xfrm>
            <a:off x="88900" y="3200400"/>
            <a:ext cx="4483100" cy="1974850"/>
          </a:xfrm>
          <a:prstGeom prst="rect">
            <a:avLst/>
          </a:prstGeom>
          <a:solidFill>
            <a:schemeClr val="tx2">
              <a:lumMod val="20000"/>
              <a:lumOff val="80000"/>
            </a:schemeClr>
          </a:solidFill>
          <a:ln w="9525">
            <a:solidFill>
              <a:srgbClr val="000000"/>
            </a:solidFill>
            <a:miter lim="800000"/>
            <a:headEnd/>
            <a:tailEnd/>
          </a:ln>
        </p:spPr>
        <p:txBody>
          <a:bodyPr>
            <a:spAutoFit/>
          </a:bodyPr>
          <a:lstStyle/>
          <a:p>
            <a:pPr algn="ctr">
              <a:lnSpc>
                <a:spcPct val="80000"/>
              </a:lnSpc>
              <a:defRPr/>
            </a:pPr>
            <a:r>
              <a:rPr lang="en-US" sz="3200" dirty="0">
                <a:latin typeface="Calibri" pitchFamily="34" charset="0"/>
              </a:rPr>
              <a:t>…and passed the Sherman Anti-Trust Act </a:t>
            </a:r>
            <a:br>
              <a:rPr lang="en-US" sz="3200" dirty="0">
                <a:latin typeface="Calibri" pitchFamily="34" charset="0"/>
              </a:rPr>
            </a:br>
            <a:r>
              <a:rPr lang="en-US" sz="3200" dirty="0">
                <a:latin typeface="Calibri" pitchFamily="34" charset="0"/>
              </a:rPr>
              <a:t>in 1890 to regulate companies that </a:t>
            </a:r>
            <a:br>
              <a:rPr lang="en-US" sz="3200" dirty="0">
                <a:latin typeface="Calibri" pitchFamily="34" charset="0"/>
              </a:rPr>
            </a:br>
            <a:r>
              <a:rPr lang="en-US" sz="3200" dirty="0">
                <a:latin typeface="Calibri" pitchFamily="34" charset="0"/>
              </a:rPr>
              <a:t>restrict trade </a:t>
            </a:r>
          </a:p>
        </p:txBody>
      </p:sp>
      <p:sp>
        <p:nvSpPr>
          <p:cNvPr id="24581" name="Rectangle 7"/>
          <p:cNvSpPr>
            <a:spLocks noChangeArrowheads="1"/>
          </p:cNvSpPr>
          <p:nvPr/>
        </p:nvSpPr>
        <p:spPr bwMode="auto">
          <a:xfrm>
            <a:off x="88900" y="5334000"/>
            <a:ext cx="4483100" cy="1284288"/>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But neither was used </a:t>
            </a:r>
            <a:br>
              <a:rPr kumimoji="0" lang="en-US" altLang="en-US" sz="3200">
                <a:latin typeface="Calibri" pitchFamily="34" charset="0"/>
              </a:rPr>
            </a:br>
            <a:r>
              <a:rPr kumimoji="0" lang="en-US" altLang="en-US" sz="3200">
                <a:latin typeface="Calibri" pitchFamily="34" charset="0"/>
              </a:rPr>
              <a:t>to control monopolies during the Gilded Age</a:t>
            </a:r>
          </a:p>
        </p:txBody>
      </p:sp>
      <p:pic>
        <p:nvPicPr>
          <p:cNvPr id="24585" name="Picture 9" descr="http://up150.com/public/timeline/assets/mobile/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299075"/>
            <a:ext cx="4343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estes-express.com/images/aboutus/ICC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4478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20638227">
            <a:off x="4724287" y="5615216"/>
            <a:ext cx="4343625" cy="8309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800" b="1" dirty="0">
                <a:ln w="11430"/>
                <a:solidFill>
                  <a:srgbClr val="C00000"/>
                </a:solidFill>
                <a:effectLst>
                  <a:outerShdw blurRad="80000" dist="40000" dir="5040000" algn="tl">
                    <a:srgbClr val="000000">
                      <a:alpha val="30000"/>
                    </a:srgbClr>
                  </a:outerShdw>
                </a:effectLst>
              </a:rPr>
              <a:t>REGULATION</a:t>
            </a:r>
          </a:p>
        </p:txBody>
      </p:sp>
      <p:pic>
        <p:nvPicPr>
          <p:cNvPr id="24587" name="Picture 11" descr="http://www.harpweek.com/Images/SourceImages/CartoonOfTheDay/February/022588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752600"/>
            <a:ext cx="4419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a:spLocks noChangeArrowheads="1"/>
          </p:cNvSpPr>
          <p:nvPr/>
        </p:nvSpPr>
        <p:spPr bwMode="auto">
          <a:xfrm rot="1052189">
            <a:off x="8189913" y="3054350"/>
            <a:ext cx="600075" cy="336550"/>
          </a:xfrm>
          <a:prstGeom prst="ellipse">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en-US" altLang="en-US" sz="1800">
              <a:latin typeface="Times New Roman" pitchFamily="18" charset="0"/>
            </a:endParaRPr>
          </a:p>
        </p:txBody>
      </p:sp>
      <p:sp>
        <p:nvSpPr>
          <p:cNvPr id="12" name="Oval 11"/>
          <p:cNvSpPr>
            <a:spLocks noChangeArrowheads="1"/>
          </p:cNvSpPr>
          <p:nvPr/>
        </p:nvSpPr>
        <p:spPr bwMode="auto">
          <a:xfrm rot="-1330871">
            <a:off x="5311775" y="4665663"/>
            <a:ext cx="1112838" cy="320675"/>
          </a:xfrm>
          <a:prstGeom prst="ellipse">
            <a:avLst/>
          </a:prstGeom>
          <a:noFill/>
          <a:ln w="28575" algn="ctr">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en-US" altLang="en-US" sz="1800">
              <a:latin typeface="Times New Roman" pitchFamily="18" charset="0"/>
            </a:endParaRPr>
          </a:p>
        </p:txBody>
      </p:sp>
    </p:spTree>
    <p:extLst>
      <p:ext uri="{BB962C8B-B14F-4D97-AF65-F5344CB8AC3E}">
        <p14:creationId xmlns:p14="http://schemas.microsoft.com/office/powerpoint/2010/main" val="3695263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fade">
                                      <p:cBhvr>
                                        <p:cTn id="7" dur="500"/>
                                        <p:tgtEl>
                                          <p:spTgt spid="24585"/>
                                        </p:tgtEl>
                                      </p:cBhvr>
                                    </p:animEffec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579"/>
                                        </p:tgtEl>
                                        <p:attrNameLst>
                                          <p:attrName>style.visibility</p:attrName>
                                        </p:attrNameLst>
                                      </p:cBhvr>
                                      <p:to>
                                        <p:strVal val="visible"/>
                                      </p:to>
                                    </p:set>
                                    <p:animEffect transition="in" filter="fade">
                                      <p:cBhvr>
                                        <p:cTn id="16" dur="500"/>
                                        <p:tgtEl>
                                          <p:spTgt spid="24579"/>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2" name="bomb.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24585"/>
                                        </p:tgtEl>
                                      </p:cBhvr>
                                    </p:animEffect>
                                    <p:set>
                                      <p:cBhvr>
                                        <p:cTn id="25" dur="1" fill="hold">
                                          <p:stCondLst>
                                            <p:cond delay="499"/>
                                          </p:stCondLst>
                                        </p:cTn>
                                        <p:tgtEl>
                                          <p:spTgt spid="2458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24580"/>
                                        </p:tgtEl>
                                        <p:attrNameLst>
                                          <p:attrName>style.visibility</p:attrName>
                                        </p:attrNameLst>
                                      </p:cBhvr>
                                      <p:to>
                                        <p:strVal val="visible"/>
                                      </p:to>
                                    </p:set>
                                    <p:animEffect transition="in" filter="fade">
                                      <p:cBhvr>
                                        <p:cTn id="34" dur="500"/>
                                        <p:tgtEl>
                                          <p:spTgt spid="24580"/>
                                        </p:tgtEl>
                                      </p:cBhvr>
                                    </p:animEffect>
                                  </p:childTnLst>
                                </p:cTn>
                              </p:par>
                              <p:par>
                                <p:cTn id="35" presetID="10" presetClass="entr" presetSubtype="0" fill="hold" nodeType="withEffect">
                                  <p:stCondLst>
                                    <p:cond delay="0"/>
                                  </p:stCondLst>
                                  <p:childTnLst>
                                    <p:set>
                                      <p:cBhvr>
                                        <p:cTn id="36" dur="1" fill="hold">
                                          <p:stCondLst>
                                            <p:cond delay="0"/>
                                          </p:stCondLst>
                                        </p:cTn>
                                        <p:tgtEl>
                                          <p:spTgt spid="24587"/>
                                        </p:tgtEl>
                                        <p:attrNameLst>
                                          <p:attrName>style.visibility</p:attrName>
                                        </p:attrNameLst>
                                      </p:cBhvr>
                                      <p:to>
                                        <p:strVal val="visible"/>
                                      </p:to>
                                    </p:set>
                                    <p:animEffect transition="in" filter="fade">
                                      <p:cBhvr>
                                        <p:cTn id="37" dur="500"/>
                                        <p:tgtEl>
                                          <p:spTgt spid="24587"/>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581"/>
                                        </p:tgtEl>
                                        <p:attrNameLst>
                                          <p:attrName>style.visibility</p:attrName>
                                        </p:attrNameLst>
                                      </p:cBhvr>
                                      <p:to>
                                        <p:strVal val="visible"/>
                                      </p:to>
                                    </p:set>
                                    <p:animEffect transition="in" filter="fade">
                                      <p:cBhvr>
                                        <p:cTn id="49"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0" grpId="0" animBg="1"/>
      <p:bldP spid="24581" grpId="0" animBg="1"/>
      <p:bldP spid="3"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304800" y="100013"/>
            <a:ext cx="8458200" cy="890587"/>
          </a:xfrm>
          <a:prstGeom prst="rect">
            <a:avLst/>
          </a:prstGeom>
          <a:solidFill>
            <a:srgbClr val="FFCCFF"/>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Roosevelt was the first president to regulate </a:t>
            </a:r>
            <a:br>
              <a:rPr kumimoji="0" lang="en-US" altLang="en-US" sz="3200">
                <a:latin typeface="Calibri" pitchFamily="34" charset="0"/>
              </a:rPr>
            </a:br>
            <a:r>
              <a:rPr kumimoji="0" lang="en-US" altLang="en-US" sz="3200">
                <a:latin typeface="Calibri" pitchFamily="34" charset="0"/>
              </a:rPr>
              <a:t>big business and break up corporate monopolies </a:t>
            </a:r>
          </a:p>
        </p:txBody>
      </p:sp>
      <p:pic>
        <p:nvPicPr>
          <p:cNvPr id="23555" name="Picture 11" descr="Photo of ROOSEVELT CARTOON, 1904. &#10;'Jack and the Wall Street Giants.' American lithograph cartoon by Udo Keppler, 1904, depicting a tiny President Theodore Roosevelt preparing to wield the sword of Public Service against the giants of Wall Street, represented by James J. Hill, J.P. Morgan, George Jay Gould, John D. Rockefeller, and Henry Oxn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36576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 name="TextBox 3"/>
          <p:cNvSpPr txBox="1">
            <a:spLocks noChangeArrowheads="1"/>
          </p:cNvSpPr>
          <p:nvPr/>
        </p:nvSpPr>
        <p:spPr bwMode="auto">
          <a:xfrm>
            <a:off x="3886200" y="1125538"/>
            <a:ext cx="5105400" cy="2071687"/>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He became known as a “</a:t>
            </a:r>
            <a:r>
              <a:rPr kumimoji="0" lang="en-US" altLang="en-US" sz="3200">
                <a:latin typeface="Calibri" pitchFamily="34" charset="0"/>
                <a:hlinkClick r:id="rId3"/>
              </a:rPr>
              <a:t>trustbuster</a:t>
            </a:r>
            <a:r>
              <a:rPr kumimoji="0" lang="en-US" altLang="en-US" sz="3200">
                <a:latin typeface="Calibri" pitchFamily="34" charset="0"/>
              </a:rPr>
              <a:t>” when he used the Sherman Anti-Trust Act </a:t>
            </a:r>
            <a:br>
              <a:rPr kumimoji="0" lang="en-US" altLang="en-US" sz="3200">
                <a:latin typeface="Calibri" pitchFamily="34" charset="0"/>
              </a:rPr>
            </a:br>
            <a:r>
              <a:rPr kumimoji="0" lang="en-US" altLang="en-US" sz="3200">
                <a:latin typeface="Calibri" pitchFamily="34" charset="0"/>
              </a:rPr>
              <a:t>to break up the Northern Securities Company in 1902 </a:t>
            </a:r>
          </a:p>
        </p:txBody>
      </p:sp>
      <p:pic>
        <p:nvPicPr>
          <p:cNvPr id="25611" name="Picture 11" descr="http://mrjohnsonssclasses.wikispaces.com/file/view/TR_Trust_Buster.jpg/178548671/TR_Trust_Bu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276600"/>
            <a:ext cx="5080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881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5611"/>
                                        </p:tgtEl>
                                        <p:attrNameLst>
                                          <p:attrName>style.visibility</p:attrName>
                                        </p:attrNameLst>
                                      </p:cBhvr>
                                      <p:to>
                                        <p:strVal val="visible"/>
                                      </p:to>
                                    </p:set>
                                    <p:animEffect transition="in" filter="fade">
                                      <p:cBhvr>
                                        <p:cTn id="10"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3810000" cy="1189038"/>
          </a:xfrm>
          <a:prstGeom prst="rect">
            <a:avLst/>
          </a:prstGeom>
          <a:solidFill>
            <a:schemeClr val="tx2">
              <a:lumMod val="20000"/>
              <a:lumOff val="80000"/>
            </a:schemeClr>
          </a:solidFill>
          <a:ln>
            <a:solidFill>
              <a:schemeClr val="tx1"/>
            </a:solidFill>
          </a:ln>
        </p:spPr>
        <p:txBody>
          <a:bodyPr>
            <a:spAutoFit/>
          </a:bodyPr>
          <a:lstStyle/>
          <a:p>
            <a:pPr algn="ctr">
              <a:lnSpc>
                <a:spcPct val="80000"/>
              </a:lnSpc>
              <a:defRPr/>
            </a:pPr>
            <a:r>
              <a:rPr lang="en-US" sz="3100" dirty="0">
                <a:latin typeface="Calibri" pitchFamily="34" charset="0"/>
              </a:rPr>
              <a:t>TR “busted” 25 other corporate monopolies during his presidency </a:t>
            </a:r>
          </a:p>
        </p:txBody>
      </p:sp>
      <p:sp>
        <p:nvSpPr>
          <p:cNvPr id="3" name="Rectangle 2"/>
          <p:cNvSpPr>
            <a:spLocks noChangeArrowheads="1"/>
          </p:cNvSpPr>
          <p:nvPr/>
        </p:nvSpPr>
        <p:spPr bwMode="auto">
          <a:xfrm>
            <a:off x="4114800" y="147638"/>
            <a:ext cx="4876800" cy="1189037"/>
          </a:xfrm>
          <a:prstGeom prst="rect">
            <a:avLst/>
          </a:prstGeom>
          <a:solidFill>
            <a:srgbClr val="FFCCFF"/>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100">
                <a:latin typeface="Calibri" pitchFamily="34" charset="0"/>
              </a:rPr>
              <a:t>But, he saw the benefit of efficient monopolies, but wanted to control </a:t>
            </a:r>
            <a:r>
              <a:rPr kumimoji="0" lang="en-US" altLang="en-US" sz="3100" i="1">
                <a:latin typeface="Calibri" pitchFamily="34" charset="0"/>
              </a:rPr>
              <a:t>bad</a:t>
            </a:r>
            <a:r>
              <a:rPr kumimoji="0" lang="en-US" altLang="en-US" sz="3100">
                <a:latin typeface="Calibri" pitchFamily="34" charset="0"/>
              </a:rPr>
              <a:t> trusts</a:t>
            </a:r>
          </a:p>
        </p:txBody>
      </p:sp>
      <p:pic>
        <p:nvPicPr>
          <p:cNvPr id="7" name="Picture 4" descr="Photo of T. ROOSEVELT CARTOON, 1909. &#10;American cartoon by Clifford Berryman, c1909, showing President Theodore Roosevelt slaying those trusts he considered "/>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178300" y="1446213"/>
            <a:ext cx="47498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8" name="Text Box 5"/>
          <p:cNvSpPr txBox="1">
            <a:spLocks noChangeArrowheads="1"/>
          </p:cNvSpPr>
          <p:nvPr/>
        </p:nvSpPr>
        <p:spPr bwMode="auto">
          <a:xfrm rot="-3002622">
            <a:off x="5464175" y="4324350"/>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50000"/>
              </a:spcBef>
              <a:buClrTx/>
              <a:buFontTx/>
              <a:buNone/>
            </a:pPr>
            <a:r>
              <a:rPr kumimoji="0" lang="en-US" altLang="en-US" sz="1400" b="1">
                <a:latin typeface="Calibri" pitchFamily="34" charset="0"/>
              </a:rPr>
              <a:t>RESTRAINT</a:t>
            </a:r>
          </a:p>
        </p:txBody>
      </p:sp>
      <p:pic>
        <p:nvPicPr>
          <p:cNvPr id="26629" name="Picture 5" descr="http://stkarnick.com/culture/wp-content/uploads/2011/08/Teddy-Roosevelt-Cartoon-Trust-bus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6213"/>
            <a:ext cx="4483100"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146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6629"/>
                                        </p:tgtEl>
                                      </p:cBhvr>
                                    </p:animEffect>
                                    <p:set>
                                      <p:cBhvr>
                                        <p:cTn id="7" dur="1" fill="hold">
                                          <p:stCondLst>
                                            <p:cond delay="499"/>
                                          </p:stCondLst>
                                        </p:cTn>
                                        <p:tgtEl>
                                          <p:spTgt spid="266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474663" y="152400"/>
            <a:ext cx="8212137" cy="1284288"/>
          </a:xfrm>
          <a:prstGeom prst="rect">
            <a:avLst/>
          </a:prstGeom>
          <a:solidFill>
            <a:srgbClr val="CC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When Upton Sinclair wrote </a:t>
            </a:r>
            <a:r>
              <a:rPr kumimoji="0" lang="en-US" altLang="en-US" sz="3200" i="1">
                <a:latin typeface="Calibri" pitchFamily="34" charset="0"/>
              </a:rPr>
              <a:t>The Jungle </a:t>
            </a:r>
            <a:r>
              <a:rPr kumimoji="0" lang="en-US" altLang="en-US" sz="3200">
                <a:latin typeface="Calibri" pitchFamily="34" charset="0"/>
              </a:rPr>
              <a:t>in 1906, President Roosevelt pressured Congress </a:t>
            </a:r>
            <a:br>
              <a:rPr kumimoji="0" lang="en-US" altLang="en-US" sz="3200">
                <a:latin typeface="Calibri" pitchFamily="34" charset="0"/>
              </a:rPr>
            </a:br>
            <a:r>
              <a:rPr kumimoji="0" lang="en-US" altLang="en-US" sz="3200">
                <a:latin typeface="Calibri" pitchFamily="34" charset="0"/>
              </a:rPr>
              <a:t>to create consumer safety laws </a:t>
            </a:r>
          </a:p>
        </p:txBody>
      </p:sp>
      <p:pic>
        <p:nvPicPr>
          <p:cNvPr id="25603" name="Picture 4" descr="http://www.nlutie.com/lbradley/FinalProject/Rooseveltmuckra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3" y="1514475"/>
            <a:ext cx="8212137"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4343400" y="1533525"/>
            <a:ext cx="4572000" cy="890588"/>
          </a:xfrm>
          <a:prstGeom prst="rect">
            <a:avLst/>
          </a:prstGeom>
          <a:solidFill>
            <a:srgbClr val="FFCCFF"/>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en-US" sz="3200">
                <a:latin typeface="Calibri" pitchFamily="34" charset="0"/>
              </a:rPr>
              <a:t>Congress passed the Meat Inspection Act in 1906</a:t>
            </a:r>
          </a:p>
        </p:txBody>
      </p:sp>
    </p:spTree>
    <p:extLst>
      <p:ext uri="{BB962C8B-B14F-4D97-AF65-F5344CB8AC3E}">
        <p14:creationId xmlns:p14="http://schemas.microsoft.com/office/powerpoint/2010/main" val="2361453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cdn.dipity.com/uploads/events/149ebc92b91d78ccd3d8c0504a0e716f_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238" y="1066800"/>
            <a:ext cx="6278562" cy="57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caine_tooth_dr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06500"/>
            <a:ext cx="8840788"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80902" name="Picture 6" descr="http://25.media.tumblr.com/tumblr_lsuxsvM4cT1qjv1kjo1_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050925"/>
            <a:ext cx="3243263"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8" descr="http://blog.robobugs.net/wp-content/uploads/2009/08/paregoric2-300x2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2975" y="2438400"/>
            <a:ext cx="5661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2400" y="76200"/>
            <a:ext cx="8763000" cy="865188"/>
          </a:xfrm>
          <a:prstGeom prst="rect">
            <a:avLst/>
          </a:prstGeom>
          <a:solidFill>
            <a:schemeClr val="tx2">
              <a:lumMod val="20000"/>
              <a:lumOff val="80000"/>
            </a:schemeClr>
          </a:solidFill>
          <a:ln>
            <a:solidFill>
              <a:schemeClr val="tx1"/>
            </a:solidFill>
          </a:ln>
        </p:spPr>
        <p:txBody>
          <a:bodyPr>
            <a:spAutoFit/>
          </a:bodyPr>
          <a:lstStyle/>
          <a:p>
            <a:pPr algn="ctr">
              <a:lnSpc>
                <a:spcPct val="80000"/>
              </a:lnSpc>
              <a:defRPr/>
            </a:pPr>
            <a:r>
              <a:rPr lang="en-US" sz="3100" dirty="0">
                <a:latin typeface="Calibri" pitchFamily="34" charset="0"/>
              </a:rPr>
              <a:t>Congress passed the Pure Food and Drug Act in 1906 to ban harmful products and end false medical claims</a:t>
            </a:r>
          </a:p>
        </p:txBody>
      </p:sp>
      <p:pic>
        <p:nvPicPr>
          <p:cNvPr id="81922" name="Picture 2" descr="NerveAndBrainTable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1143000"/>
            <a:ext cx="8786812"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040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0902"/>
                                        </p:tgtEl>
                                        <p:attrNameLst>
                                          <p:attrName>style.visibility</p:attrName>
                                        </p:attrNameLst>
                                      </p:cBhvr>
                                      <p:to>
                                        <p:strVal val="visible"/>
                                      </p:to>
                                    </p:set>
                                    <p:animEffect transition="in" filter="fade">
                                      <p:cBhvr>
                                        <p:cTn id="18" dur="500"/>
                                        <p:tgtEl>
                                          <p:spTgt spid="80902"/>
                                        </p:tgtEl>
                                      </p:cBhvr>
                                    </p:animEffect>
                                  </p:childTnLst>
                                </p:cTn>
                              </p:par>
                              <p:par>
                                <p:cTn id="19" presetID="10" presetClass="entr" presetSubtype="0" fill="hold" nodeType="withEffect">
                                  <p:stCondLst>
                                    <p:cond delay="0"/>
                                  </p:stCondLst>
                                  <p:childTnLst>
                                    <p:set>
                                      <p:cBhvr>
                                        <p:cTn id="20" dur="1" fill="hold">
                                          <p:stCondLst>
                                            <p:cond delay="0"/>
                                          </p:stCondLst>
                                        </p:cTn>
                                        <p:tgtEl>
                                          <p:spTgt spid="80904"/>
                                        </p:tgtEl>
                                        <p:attrNameLst>
                                          <p:attrName>style.visibility</p:attrName>
                                        </p:attrNameLst>
                                      </p:cBhvr>
                                      <p:to>
                                        <p:strVal val="visible"/>
                                      </p:to>
                                    </p:set>
                                    <p:animEffect transition="in" filter="fade">
                                      <p:cBhvr>
                                        <p:cTn id="21" dur="500"/>
                                        <p:tgtEl>
                                          <p:spTgt spid="8090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80902"/>
                                        </p:tgtEl>
                                      </p:cBhvr>
                                    </p:animEffect>
                                    <p:set>
                                      <p:cBhvr>
                                        <p:cTn id="26" dur="1" fill="hold">
                                          <p:stCondLst>
                                            <p:cond delay="499"/>
                                          </p:stCondLst>
                                        </p:cTn>
                                        <p:tgtEl>
                                          <p:spTgt spid="8090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80904"/>
                                        </p:tgtEl>
                                      </p:cBhvr>
                                    </p:animEffect>
                                    <p:set>
                                      <p:cBhvr>
                                        <p:cTn id="29" dur="1" fill="hold">
                                          <p:stCondLst>
                                            <p:cond delay="499"/>
                                          </p:stCondLst>
                                        </p:cTn>
                                        <p:tgtEl>
                                          <p:spTgt spid="80904"/>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81922"/>
                                        </p:tgtEl>
                                        <p:attrNameLst>
                                          <p:attrName>style.visibility</p:attrName>
                                        </p:attrNameLst>
                                      </p:cBhvr>
                                      <p:to>
                                        <p:strVal val="visible"/>
                                      </p:to>
                                    </p:set>
                                    <p:animEffect transition="in" filter="fade">
                                      <p:cBhvr>
                                        <p:cTn id="32" dur="5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788</Words>
  <Application>Microsoft Office PowerPoint</Application>
  <PresentationFormat>On-screen Show (4:3)</PresentationFormat>
  <Paragraphs>82</Paragraphs>
  <Slides>27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Rockwell Extra Bold</vt:lpstr>
      <vt:lpstr>Times New Roman</vt:lpstr>
      <vt:lpstr>Office Theme</vt:lpstr>
      <vt:lpstr>The Progressive Presidents</vt:lpstr>
      <vt:lpstr>PowerPoint Presentation</vt:lpstr>
      <vt:lpstr>Theodore Roosevelt was a different kind of president because he thought the gov’t ought to take responsibility for the welfare of the people</vt:lpstr>
      <vt:lpstr>Theodore Roosevelt was a different kind of president because he thought the gov’t ought to take responsibility for the welfare of the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Theodore Roosevelt and progressive politicians were disappointed in Taft’s performance</vt:lpstr>
      <vt:lpstr>PowerPoint Presentation</vt:lpstr>
      <vt:lpstr>PowerPoint Presentation</vt:lpstr>
      <vt:lpstr>PowerPoint Presentation</vt:lpstr>
      <vt:lpstr>PowerPoint Presentation</vt:lpstr>
      <vt:lpstr>PowerPoint Presentation</vt:lpstr>
      <vt:lpstr>Woodrow Wilson created the Federal Reserve  system in 1913 to regulate the economy by adjusting the money supply and interest rates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Progressive Presidents</dc:title>
  <dc:creator>Kathleen Krall</dc:creator>
  <cp:lastModifiedBy>"BARRATT, JONATHAN"</cp:lastModifiedBy>
  <cp:revision>1</cp:revision>
  <dcterms:created xsi:type="dcterms:W3CDTF">2014-02-28T14:26:42Z</dcterms:created>
  <dcterms:modified xsi:type="dcterms:W3CDTF">2019-02-05T16:03:10Z</dcterms:modified>
</cp:coreProperties>
</file>